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53"/>
  </p:notesMasterIdLst>
  <p:handoutMasterIdLst>
    <p:handoutMasterId r:id="rId54"/>
  </p:handoutMasterIdLst>
  <p:sldIdLst>
    <p:sldId id="312" r:id="rId5"/>
    <p:sldId id="304" r:id="rId6"/>
    <p:sldId id="323" r:id="rId7"/>
    <p:sldId id="324" r:id="rId8"/>
    <p:sldId id="325" r:id="rId9"/>
    <p:sldId id="327" r:id="rId10"/>
    <p:sldId id="343" r:id="rId11"/>
    <p:sldId id="344" r:id="rId12"/>
    <p:sldId id="334" r:id="rId13"/>
    <p:sldId id="329" r:id="rId14"/>
    <p:sldId id="336" r:id="rId15"/>
    <p:sldId id="335" r:id="rId16"/>
    <p:sldId id="345" r:id="rId17"/>
    <p:sldId id="346" r:id="rId18"/>
    <p:sldId id="351" r:id="rId19"/>
    <p:sldId id="352" r:id="rId20"/>
    <p:sldId id="347" r:id="rId21"/>
    <p:sldId id="348" r:id="rId22"/>
    <p:sldId id="349" r:id="rId23"/>
    <p:sldId id="353" r:id="rId24"/>
    <p:sldId id="354" r:id="rId25"/>
    <p:sldId id="350" r:id="rId26"/>
    <p:sldId id="330" r:id="rId27"/>
    <p:sldId id="338" r:id="rId28"/>
    <p:sldId id="355" r:id="rId29"/>
    <p:sldId id="359" r:id="rId30"/>
    <p:sldId id="363" r:id="rId31"/>
    <p:sldId id="331" r:id="rId32"/>
    <p:sldId id="339" r:id="rId33"/>
    <p:sldId id="356" r:id="rId34"/>
    <p:sldId id="360" r:id="rId35"/>
    <p:sldId id="364" r:id="rId36"/>
    <p:sldId id="332" r:id="rId37"/>
    <p:sldId id="340" r:id="rId38"/>
    <p:sldId id="357" r:id="rId39"/>
    <p:sldId id="361" r:id="rId40"/>
    <p:sldId id="365" r:id="rId41"/>
    <p:sldId id="333" r:id="rId42"/>
    <p:sldId id="341" r:id="rId43"/>
    <p:sldId id="358" r:id="rId44"/>
    <p:sldId id="362" r:id="rId45"/>
    <p:sldId id="366" r:id="rId46"/>
    <p:sldId id="342" r:id="rId47"/>
    <p:sldId id="367" r:id="rId48"/>
    <p:sldId id="368" r:id="rId49"/>
    <p:sldId id="369" r:id="rId50"/>
    <p:sldId id="371" r:id="rId51"/>
    <p:sldId id="297" r:id="rId5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D72F49-3E60-4ADF-995D-2E7A564C4614}">
          <p14:sldIdLst>
            <p14:sldId id="312"/>
            <p14:sldId id="304"/>
            <p14:sldId id="323"/>
            <p14:sldId id="324"/>
            <p14:sldId id="325"/>
            <p14:sldId id="327"/>
            <p14:sldId id="343"/>
            <p14:sldId id="344"/>
          </p14:sldIdLst>
        </p14:section>
        <p14:section name="Summary Section" id="{A5421E0F-B058-4920-9573-3FC5987C9EF9}">
          <p14:sldIdLst>
            <p14:sldId id="334"/>
          </p14:sldIdLst>
        </p14:section>
        <p14:section name="Activities" id="{9AC901A7-020E-4FFC-8C52-10C4A23D8FDB}">
          <p14:sldIdLst>
            <p14:sldId id="329"/>
            <p14:sldId id="336"/>
            <p14:sldId id="335"/>
            <p14:sldId id="345"/>
            <p14:sldId id="346"/>
            <p14:sldId id="351"/>
            <p14:sldId id="352"/>
            <p14:sldId id="347"/>
            <p14:sldId id="348"/>
            <p14:sldId id="349"/>
            <p14:sldId id="353"/>
            <p14:sldId id="354"/>
            <p14:sldId id="350"/>
          </p14:sldIdLst>
        </p14:section>
        <p14:section name="Authors" id="{703775E6-4687-4972-83DB-E02D4FFC6D74}">
          <p14:sldIdLst>
            <p14:sldId id="330"/>
            <p14:sldId id="338"/>
            <p14:sldId id="355"/>
            <p14:sldId id="359"/>
            <p14:sldId id="363"/>
          </p14:sldIdLst>
        </p14:section>
        <p14:section name="Books" id="{FB61A374-27E1-4439-BAAD-1717BA811DC9}">
          <p14:sldIdLst>
            <p14:sldId id="331"/>
            <p14:sldId id="339"/>
            <p14:sldId id="356"/>
            <p14:sldId id="360"/>
            <p14:sldId id="364"/>
          </p14:sldIdLst>
        </p14:section>
        <p14:section name="Coverphotos" id="{593A759C-00B6-44CB-9515-339B1D28A224}">
          <p14:sldIdLst>
            <p14:sldId id="332"/>
            <p14:sldId id="340"/>
            <p14:sldId id="357"/>
            <p14:sldId id="361"/>
            <p14:sldId id="365"/>
          </p14:sldIdLst>
        </p14:section>
        <p14:section name="Users" id="{C3BF2357-EB42-4F43-A7A8-8556C5FCFCB2}">
          <p14:sldIdLst>
            <p14:sldId id="333"/>
            <p14:sldId id="341"/>
            <p14:sldId id="358"/>
            <p14:sldId id="362"/>
            <p14:sldId id="366"/>
          </p14:sldIdLst>
        </p14:section>
        <p14:section name="Full Project Execution" id="{CF0BE5F5-91FF-475D-A252-72F3FA8AEA0B}">
          <p14:sldIdLst>
            <p14:sldId id="342"/>
            <p14:sldId id="367"/>
            <p14:sldId id="368"/>
            <p14:sldId id="369"/>
            <p14:sldId id="371"/>
            <p14:sldId id="297"/>
          </p14:sldIdLst>
        </p14:section>
      </p14:sectionLst>
    </p:ex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4" autoAdjust="0"/>
    <p:restoredTop sz="95388" autoAdjust="0"/>
  </p:normalViewPr>
  <p:slideViewPr>
    <p:cSldViewPr snapToGrid="0" snapToObjects="1">
      <p:cViewPr varScale="1">
        <p:scale>
          <a:sx n="78" d="100"/>
          <a:sy n="78" d="100"/>
        </p:scale>
        <p:origin x="682"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liIhab/FakeRESTApi"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hyperlink" Target="https://fakerestapi.azurewebsites.net/"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43.xml"/><Relationship Id="rId3" Type="http://schemas.openxmlformats.org/officeDocument/2006/relationships/image" Target="../media/image23.png"/><Relationship Id="rId7" Type="http://schemas.openxmlformats.org/officeDocument/2006/relationships/slide" Target="slide10.xml"/><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slide" Target="slide38.xml"/><Relationship Id="rId5" Type="http://schemas.openxmlformats.org/officeDocument/2006/relationships/image" Target="../media/image25.png"/><Relationship Id="rId10" Type="http://schemas.openxmlformats.org/officeDocument/2006/relationships/slide" Target="slide33.xml"/><Relationship Id="rId4" Type="http://schemas.openxmlformats.org/officeDocument/2006/relationships/image" Target="../media/image24.png"/><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API Testing Project</a:t>
            </a:r>
          </a:p>
        </p:txBody>
      </p:sp>
    </p:spTree>
    <p:extLst>
      <p:ext uri="{BB962C8B-B14F-4D97-AF65-F5344CB8AC3E}">
        <p14:creationId xmlns:p14="http://schemas.microsoft.com/office/powerpoint/2010/main" val="2202437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3FAD-86C2-A08A-FB36-CE3344F139F9}"/>
              </a:ext>
            </a:extLst>
          </p:cNvPr>
          <p:cNvSpPr>
            <a:spLocks noGrp="1"/>
          </p:cNvSpPr>
          <p:nvPr>
            <p:ph type="title"/>
          </p:nvPr>
        </p:nvSpPr>
        <p:spPr/>
        <p:txBody>
          <a:bodyPr/>
          <a:lstStyle/>
          <a:p>
            <a:r>
              <a:rPr lang="en-US" dirty="0"/>
              <a:t>Activities</a:t>
            </a:r>
          </a:p>
        </p:txBody>
      </p:sp>
      <p:pic>
        <p:nvPicPr>
          <p:cNvPr id="6" name="Content Placeholder 5">
            <a:extLst>
              <a:ext uri="{FF2B5EF4-FFF2-40B4-BE49-F238E27FC236}">
                <a16:creationId xmlns:a16="http://schemas.microsoft.com/office/drawing/2014/main" id="{405A336C-4CCE-12A8-D074-F64BE9CC45C9}"/>
              </a:ext>
            </a:extLst>
          </p:cNvPr>
          <p:cNvPicPr>
            <a:picLocks noGrp="1" noChangeAspect="1"/>
          </p:cNvPicPr>
          <p:nvPr>
            <p:ph sz="quarter" idx="4"/>
          </p:nvPr>
        </p:nvPicPr>
        <p:blipFill>
          <a:blip r:embed="rId2"/>
          <a:stretch>
            <a:fillRect/>
          </a:stretch>
        </p:blipFill>
        <p:spPr>
          <a:xfrm>
            <a:off x="1865431" y="2293071"/>
            <a:ext cx="8461138" cy="4014998"/>
          </a:xfrm>
        </p:spPr>
      </p:pic>
      <p:sp>
        <p:nvSpPr>
          <p:cNvPr id="4" name="Slide Number Placeholder 3">
            <a:extLst>
              <a:ext uri="{FF2B5EF4-FFF2-40B4-BE49-F238E27FC236}">
                <a16:creationId xmlns:a16="http://schemas.microsoft.com/office/drawing/2014/main" id="{E916A7ED-D47F-4B3D-E87E-36E2641B95D8}"/>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2126919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5222"/>
            <a:ext cx="10511627" cy="1012785"/>
          </a:xfrm>
        </p:spPr>
        <p:txBody>
          <a:bodyPr/>
          <a:lstStyle/>
          <a:p>
            <a:pPr algn="l"/>
            <a:r>
              <a:rPr lang="en-US" dirty="0"/>
              <a:t>Test Cases</a:t>
            </a:r>
          </a:p>
        </p:txBody>
      </p:sp>
      <p:pic>
        <p:nvPicPr>
          <p:cNvPr id="6" name="Content Placeholder 5">
            <a:extLst>
              <a:ext uri="{FF2B5EF4-FFF2-40B4-BE49-F238E27FC236}">
                <a16:creationId xmlns:a16="http://schemas.microsoft.com/office/drawing/2014/main" id="{342FE023-9C7B-B69F-D567-F5FEBCAB8965}"/>
              </a:ext>
            </a:extLst>
          </p:cNvPr>
          <p:cNvPicPr>
            <a:picLocks noGrp="1" noChangeAspect="1"/>
          </p:cNvPicPr>
          <p:nvPr>
            <p:ph sz="quarter" idx="4"/>
          </p:nvPr>
        </p:nvPicPr>
        <p:blipFill>
          <a:blip r:embed="rId2"/>
          <a:stretch>
            <a:fillRect/>
          </a:stretch>
        </p:blipFill>
        <p:spPr>
          <a:xfrm>
            <a:off x="1076631" y="1015549"/>
            <a:ext cx="10038735" cy="5736755"/>
          </a:xfrm>
          <a:prstGeom prst="rect">
            <a:avLst/>
          </a:prstGeom>
        </p:spPr>
      </p:pic>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283309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err="1"/>
              <a:t>PostMAn</a:t>
            </a:r>
            <a:r>
              <a:rPr lang="en-US" dirty="0"/>
              <a:t> Execution</a:t>
            </a:r>
          </a:p>
        </p:txBody>
      </p:sp>
      <p:pic>
        <p:nvPicPr>
          <p:cNvPr id="6" name="Content Placeholder 5">
            <a:extLst>
              <a:ext uri="{FF2B5EF4-FFF2-40B4-BE49-F238E27FC236}">
                <a16:creationId xmlns:a16="http://schemas.microsoft.com/office/drawing/2014/main" id="{32FF569A-ED1A-E0E8-8070-F6EC44EC34CE}"/>
              </a:ext>
            </a:extLst>
          </p:cNvPr>
          <p:cNvPicPr>
            <a:picLocks noGrp="1" noChangeAspect="1"/>
          </p:cNvPicPr>
          <p:nvPr>
            <p:ph sz="quarter" idx="4"/>
          </p:nvPr>
        </p:nvPicPr>
        <p:blipFill>
          <a:blip r:embed="rId2"/>
          <a:stretch>
            <a:fillRect/>
          </a:stretch>
        </p:blipFill>
        <p:spPr>
          <a:xfrm>
            <a:off x="412533" y="1126570"/>
            <a:ext cx="11376344" cy="5628230"/>
          </a:xfrm>
        </p:spPr>
      </p:pic>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3155066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a:t>Example of a Valid Testcase(Get)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12" name="Content Placeholder 11">
            <a:extLst>
              <a:ext uri="{FF2B5EF4-FFF2-40B4-BE49-F238E27FC236}">
                <a16:creationId xmlns:a16="http://schemas.microsoft.com/office/drawing/2014/main" id="{78B204F4-DF92-F7D4-C6AD-5E105763E323}"/>
              </a:ext>
            </a:extLst>
          </p:cNvPr>
          <p:cNvPicPr>
            <a:picLocks noGrp="1" noChangeAspect="1"/>
          </p:cNvPicPr>
          <p:nvPr>
            <p:ph sz="quarter" idx="4"/>
          </p:nvPr>
        </p:nvPicPr>
        <p:blipFill>
          <a:blip r:embed="rId2"/>
          <a:stretch>
            <a:fillRect/>
          </a:stretch>
        </p:blipFill>
        <p:spPr>
          <a:xfrm>
            <a:off x="631200" y="1838632"/>
            <a:ext cx="10725057" cy="4747287"/>
          </a:xfrm>
        </p:spPr>
      </p:pic>
      <p:sp>
        <p:nvSpPr>
          <p:cNvPr id="13" name="TextBox 12">
            <a:extLst>
              <a:ext uri="{FF2B5EF4-FFF2-40B4-BE49-F238E27FC236}">
                <a16:creationId xmlns:a16="http://schemas.microsoft.com/office/drawing/2014/main" id="{48F982BF-84D6-62B6-E97F-F79879F991EC}"/>
              </a:ext>
            </a:extLst>
          </p:cNvPr>
          <p:cNvSpPr txBox="1"/>
          <p:nvPr/>
        </p:nvSpPr>
        <p:spPr>
          <a:xfrm>
            <a:off x="631200" y="1484671"/>
            <a:ext cx="3793316" cy="369332"/>
          </a:xfrm>
          <a:prstGeom prst="rect">
            <a:avLst/>
          </a:prstGeom>
          <a:noFill/>
        </p:spPr>
        <p:txBody>
          <a:bodyPr wrap="square" rtlCol="0">
            <a:spAutoFit/>
          </a:bodyPr>
          <a:lstStyle/>
          <a:p>
            <a:r>
              <a:rPr lang="en-US" dirty="0"/>
              <a:t>Request</a:t>
            </a:r>
          </a:p>
        </p:txBody>
      </p:sp>
      <p:sp>
        <p:nvSpPr>
          <p:cNvPr id="14" name="TextBox 13">
            <a:extLst>
              <a:ext uri="{FF2B5EF4-FFF2-40B4-BE49-F238E27FC236}">
                <a16:creationId xmlns:a16="http://schemas.microsoft.com/office/drawing/2014/main" id="{F8B2DA9F-76B9-B10B-7A21-E0BBC27B4DA3}"/>
              </a:ext>
            </a:extLst>
          </p:cNvPr>
          <p:cNvSpPr txBox="1"/>
          <p:nvPr/>
        </p:nvSpPr>
        <p:spPr>
          <a:xfrm>
            <a:off x="631200" y="3850629"/>
            <a:ext cx="1095172" cy="369332"/>
          </a:xfrm>
          <a:prstGeom prst="rect">
            <a:avLst/>
          </a:prstGeom>
          <a:noFill/>
        </p:spPr>
        <p:txBody>
          <a:bodyPr wrap="none" rtlCol="0">
            <a:spAutoFit/>
          </a:bodyPr>
          <a:lstStyle/>
          <a:p>
            <a:r>
              <a:rPr lang="en-US" dirty="0">
                <a:solidFill>
                  <a:schemeClr val="bg1"/>
                </a:solidFill>
              </a:rPr>
              <a:t>Response</a:t>
            </a:r>
          </a:p>
        </p:txBody>
      </p:sp>
    </p:spTree>
    <p:extLst>
      <p:ext uri="{BB962C8B-B14F-4D97-AF65-F5344CB8AC3E}">
        <p14:creationId xmlns:p14="http://schemas.microsoft.com/office/powerpoint/2010/main" val="3323729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sz="3200" dirty="0"/>
              <a:t>Example of an </a:t>
            </a:r>
            <a:r>
              <a:rPr lang="en-US" sz="3200" dirty="0" err="1"/>
              <a:t>inValid</a:t>
            </a:r>
            <a:r>
              <a:rPr lang="en-US" sz="3200" dirty="0"/>
              <a:t> Testcase(get)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
        <p:nvSpPr>
          <p:cNvPr id="13" name="TextBox 12">
            <a:extLst>
              <a:ext uri="{FF2B5EF4-FFF2-40B4-BE49-F238E27FC236}">
                <a16:creationId xmlns:a16="http://schemas.microsoft.com/office/drawing/2014/main" id="{48F982BF-84D6-62B6-E97F-F79879F991EC}"/>
              </a:ext>
            </a:extLst>
          </p:cNvPr>
          <p:cNvSpPr txBox="1"/>
          <p:nvPr/>
        </p:nvSpPr>
        <p:spPr>
          <a:xfrm>
            <a:off x="914400" y="1269455"/>
            <a:ext cx="3793316" cy="369332"/>
          </a:xfrm>
          <a:prstGeom prst="rect">
            <a:avLst/>
          </a:prstGeom>
          <a:noFill/>
        </p:spPr>
        <p:txBody>
          <a:bodyPr wrap="square" rtlCol="0">
            <a:spAutoFit/>
          </a:bodyPr>
          <a:lstStyle/>
          <a:p>
            <a:r>
              <a:rPr lang="en-US" dirty="0"/>
              <a:t>Request</a:t>
            </a:r>
          </a:p>
        </p:txBody>
      </p:sp>
      <p:sp>
        <p:nvSpPr>
          <p:cNvPr id="14" name="TextBox 13">
            <a:extLst>
              <a:ext uri="{FF2B5EF4-FFF2-40B4-BE49-F238E27FC236}">
                <a16:creationId xmlns:a16="http://schemas.microsoft.com/office/drawing/2014/main" id="{F8B2DA9F-76B9-B10B-7A21-E0BBC27B4DA3}"/>
              </a:ext>
            </a:extLst>
          </p:cNvPr>
          <p:cNvSpPr txBox="1"/>
          <p:nvPr/>
        </p:nvSpPr>
        <p:spPr>
          <a:xfrm>
            <a:off x="631200" y="3850629"/>
            <a:ext cx="1095172" cy="369332"/>
          </a:xfrm>
          <a:prstGeom prst="rect">
            <a:avLst/>
          </a:prstGeom>
          <a:noFill/>
        </p:spPr>
        <p:txBody>
          <a:bodyPr wrap="none" rtlCol="0">
            <a:spAutoFit/>
          </a:bodyPr>
          <a:lstStyle/>
          <a:p>
            <a:r>
              <a:rPr lang="en-US" dirty="0">
                <a:solidFill>
                  <a:schemeClr val="bg1"/>
                </a:solidFill>
              </a:rPr>
              <a:t>Response</a:t>
            </a:r>
          </a:p>
        </p:txBody>
      </p:sp>
      <p:pic>
        <p:nvPicPr>
          <p:cNvPr id="7" name="Content Placeholder 6">
            <a:extLst>
              <a:ext uri="{FF2B5EF4-FFF2-40B4-BE49-F238E27FC236}">
                <a16:creationId xmlns:a16="http://schemas.microsoft.com/office/drawing/2014/main" id="{12E53A6C-7289-5225-9C70-6D985851BD8C}"/>
              </a:ext>
            </a:extLst>
          </p:cNvPr>
          <p:cNvPicPr>
            <a:picLocks noGrp="1" noChangeAspect="1"/>
          </p:cNvPicPr>
          <p:nvPr>
            <p:ph sz="quarter" idx="4"/>
          </p:nvPr>
        </p:nvPicPr>
        <p:blipFill>
          <a:blip r:embed="rId2"/>
          <a:stretch>
            <a:fillRect/>
          </a:stretch>
        </p:blipFill>
        <p:spPr>
          <a:xfrm>
            <a:off x="914400" y="1734996"/>
            <a:ext cx="9910916" cy="4981020"/>
          </a:xfrm>
        </p:spPr>
      </p:pic>
      <p:sp>
        <p:nvSpPr>
          <p:cNvPr id="11" name="TextBox 10">
            <a:extLst>
              <a:ext uri="{FF2B5EF4-FFF2-40B4-BE49-F238E27FC236}">
                <a16:creationId xmlns:a16="http://schemas.microsoft.com/office/drawing/2014/main" id="{7FF16AD3-CBD4-913C-5292-72DE4A116D3E}"/>
              </a:ext>
            </a:extLst>
          </p:cNvPr>
          <p:cNvSpPr txBox="1"/>
          <p:nvPr/>
        </p:nvSpPr>
        <p:spPr>
          <a:xfrm>
            <a:off x="914400" y="3616124"/>
            <a:ext cx="6105832" cy="369332"/>
          </a:xfrm>
          <a:prstGeom prst="rect">
            <a:avLst/>
          </a:prstGeom>
          <a:noFill/>
        </p:spPr>
        <p:txBody>
          <a:bodyPr wrap="square">
            <a:spAutoFit/>
          </a:bodyPr>
          <a:lstStyle/>
          <a:p>
            <a:r>
              <a:rPr lang="en-US" dirty="0">
                <a:solidFill>
                  <a:schemeClr val="bg1"/>
                </a:solidFill>
              </a:rPr>
              <a:t>Response</a:t>
            </a:r>
          </a:p>
        </p:txBody>
      </p:sp>
    </p:spTree>
    <p:extLst>
      <p:ext uri="{BB962C8B-B14F-4D97-AF65-F5344CB8AC3E}">
        <p14:creationId xmlns:p14="http://schemas.microsoft.com/office/powerpoint/2010/main" val="3986981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sz="3200" dirty="0"/>
              <a:t>Example of a valid Testcase(Post)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
        <p:nvSpPr>
          <p:cNvPr id="13" name="TextBox 12">
            <a:extLst>
              <a:ext uri="{FF2B5EF4-FFF2-40B4-BE49-F238E27FC236}">
                <a16:creationId xmlns:a16="http://schemas.microsoft.com/office/drawing/2014/main" id="{48F982BF-84D6-62B6-E97F-F79879F991EC}"/>
              </a:ext>
            </a:extLst>
          </p:cNvPr>
          <p:cNvSpPr txBox="1"/>
          <p:nvPr/>
        </p:nvSpPr>
        <p:spPr>
          <a:xfrm>
            <a:off x="499760" y="1499891"/>
            <a:ext cx="3793316" cy="369332"/>
          </a:xfrm>
          <a:prstGeom prst="rect">
            <a:avLst/>
          </a:prstGeom>
          <a:noFill/>
        </p:spPr>
        <p:txBody>
          <a:bodyPr wrap="square" rtlCol="0">
            <a:spAutoFit/>
          </a:bodyPr>
          <a:lstStyle/>
          <a:p>
            <a:r>
              <a:rPr lang="en-US" dirty="0"/>
              <a:t>Request</a:t>
            </a:r>
          </a:p>
        </p:txBody>
      </p:sp>
      <p:sp>
        <p:nvSpPr>
          <p:cNvPr id="14" name="TextBox 13">
            <a:extLst>
              <a:ext uri="{FF2B5EF4-FFF2-40B4-BE49-F238E27FC236}">
                <a16:creationId xmlns:a16="http://schemas.microsoft.com/office/drawing/2014/main" id="{F8B2DA9F-76B9-B10B-7A21-E0BBC27B4DA3}"/>
              </a:ext>
            </a:extLst>
          </p:cNvPr>
          <p:cNvSpPr txBox="1"/>
          <p:nvPr/>
        </p:nvSpPr>
        <p:spPr>
          <a:xfrm>
            <a:off x="631200" y="3850629"/>
            <a:ext cx="1095172" cy="369332"/>
          </a:xfrm>
          <a:prstGeom prst="rect">
            <a:avLst/>
          </a:prstGeom>
          <a:noFill/>
        </p:spPr>
        <p:txBody>
          <a:bodyPr wrap="none" rtlCol="0">
            <a:spAutoFit/>
          </a:bodyPr>
          <a:lstStyle/>
          <a:p>
            <a:r>
              <a:rPr lang="en-US" dirty="0">
                <a:solidFill>
                  <a:schemeClr val="bg1"/>
                </a:solidFill>
              </a:rPr>
              <a:t>Response</a:t>
            </a:r>
          </a:p>
        </p:txBody>
      </p:sp>
      <p:sp>
        <p:nvSpPr>
          <p:cNvPr id="11" name="TextBox 10">
            <a:extLst>
              <a:ext uri="{FF2B5EF4-FFF2-40B4-BE49-F238E27FC236}">
                <a16:creationId xmlns:a16="http://schemas.microsoft.com/office/drawing/2014/main" id="{7FF16AD3-CBD4-913C-5292-72DE4A116D3E}"/>
              </a:ext>
            </a:extLst>
          </p:cNvPr>
          <p:cNvSpPr txBox="1"/>
          <p:nvPr/>
        </p:nvSpPr>
        <p:spPr>
          <a:xfrm>
            <a:off x="914400" y="3616124"/>
            <a:ext cx="6105832" cy="369332"/>
          </a:xfrm>
          <a:prstGeom prst="rect">
            <a:avLst/>
          </a:prstGeom>
          <a:noFill/>
        </p:spPr>
        <p:txBody>
          <a:bodyPr wrap="square">
            <a:spAutoFit/>
          </a:bodyPr>
          <a:lstStyle/>
          <a:p>
            <a:r>
              <a:rPr lang="en-US" dirty="0">
                <a:solidFill>
                  <a:schemeClr val="bg1"/>
                </a:solidFill>
              </a:rPr>
              <a:t>Response</a:t>
            </a:r>
          </a:p>
        </p:txBody>
      </p:sp>
      <p:pic>
        <p:nvPicPr>
          <p:cNvPr id="8" name="Content Placeholder 7">
            <a:extLst>
              <a:ext uri="{FF2B5EF4-FFF2-40B4-BE49-F238E27FC236}">
                <a16:creationId xmlns:a16="http://schemas.microsoft.com/office/drawing/2014/main" id="{E7B5F23D-5097-33FB-E51A-9A48632D277A}"/>
              </a:ext>
            </a:extLst>
          </p:cNvPr>
          <p:cNvPicPr>
            <a:picLocks noGrp="1" noChangeAspect="1"/>
          </p:cNvPicPr>
          <p:nvPr>
            <p:ph sz="quarter" idx="4"/>
          </p:nvPr>
        </p:nvPicPr>
        <p:blipFill>
          <a:blip r:embed="rId2"/>
          <a:stretch>
            <a:fillRect/>
          </a:stretch>
        </p:blipFill>
        <p:spPr>
          <a:xfrm>
            <a:off x="499760" y="1887794"/>
            <a:ext cx="11239956" cy="4762411"/>
          </a:xfrm>
        </p:spPr>
      </p:pic>
      <p:sp>
        <p:nvSpPr>
          <p:cNvPr id="10" name="TextBox 9">
            <a:extLst>
              <a:ext uri="{FF2B5EF4-FFF2-40B4-BE49-F238E27FC236}">
                <a16:creationId xmlns:a16="http://schemas.microsoft.com/office/drawing/2014/main" id="{133094A0-76E3-D1B2-27E2-29B06139BB43}"/>
              </a:ext>
            </a:extLst>
          </p:cNvPr>
          <p:cNvSpPr txBox="1"/>
          <p:nvPr/>
        </p:nvSpPr>
        <p:spPr>
          <a:xfrm>
            <a:off x="631200" y="4284302"/>
            <a:ext cx="6105832" cy="369332"/>
          </a:xfrm>
          <a:prstGeom prst="rect">
            <a:avLst/>
          </a:prstGeom>
          <a:noFill/>
        </p:spPr>
        <p:txBody>
          <a:bodyPr wrap="square">
            <a:spAutoFit/>
          </a:bodyPr>
          <a:lstStyle/>
          <a:p>
            <a:r>
              <a:rPr lang="en-US" dirty="0">
                <a:solidFill>
                  <a:schemeClr val="bg1"/>
                </a:solidFill>
              </a:rPr>
              <a:t>Response</a:t>
            </a:r>
          </a:p>
        </p:txBody>
      </p:sp>
    </p:spTree>
    <p:extLst>
      <p:ext uri="{BB962C8B-B14F-4D97-AF65-F5344CB8AC3E}">
        <p14:creationId xmlns:p14="http://schemas.microsoft.com/office/powerpoint/2010/main" val="3348713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sz="3200" dirty="0"/>
              <a:t>Example of a valid Testcase(Put)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
        <p:nvSpPr>
          <p:cNvPr id="13" name="TextBox 12">
            <a:extLst>
              <a:ext uri="{FF2B5EF4-FFF2-40B4-BE49-F238E27FC236}">
                <a16:creationId xmlns:a16="http://schemas.microsoft.com/office/drawing/2014/main" id="{48F982BF-84D6-62B6-E97F-F79879F991EC}"/>
              </a:ext>
            </a:extLst>
          </p:cNvPr>
          <p:cNvSpPr txBox="1"/>
          <p:nvPr/>
        </p:nvSpPr>
        <p:spPr>
          <a:xfrm>
            <a:off x="499760" y="1499891"/>
            <a:ext cx="3793316" cy="369332"/>
          </a:xfrm>
          <a:prstGeom prst="rect">
            <a:avLst/>
          </a:prstGeom>
          <a:noFill/>
        </p:spPr>
        <p:txBody>
          <a:bodyPr wrap="square" rtlCol="0">
            <a:spAutoFit/>
          </a:bodyPr>
          <a:lstStyle/>
          <a:p>
            <a:r>
              <a:rPr lang="en-US" dirty="0"/>
              <a:t>Request</a:t>
            </a:r>
          </a:p>
        </p:txBody>
      </p:sp>
      <p:sp>
        <p:nvSpPr>
          <p:cNvPr id="14" name="TextBox 13">
            <a:extLst>
              <a:ext uri="{FF2B5EF4-FFF2-40B4-BE49-F238E27FC236}">
                <a16:creationId xmlns:a16="http://schemas.microsoft.com/office/drawing/2014/main" id="{F8B2DA9F-76B9-B10B-7A21-E0BBC27B4DA3}"/>
              </a:ext>
            </a:extLst>
          </p:cNvPr>
          <p:cNvSpPr txBox="1"/>
          <p:nvPr/>
        </p:nvSpPr>
        <p:spPr>
          <a:xfrm>
            <a:off x="631200" y="3850629"/>
            <a:ext cx="1095172" cy="369332"/>
          </a:xfrm>
          <a:prstGeom prst="rect">
            <a:avLst/>
          </a:prstGeom>
          <a:noFill/>
        </p:spPr>
        <p:txBody>
          <a:bodyPr wrap="none" rtlCol="0">
            <a:spAutoFit/>
          </a:bodyPr>
          <a:lstStyle/>
          <a:p>
            <a:r>
              <a:rPr lang="en-US" dirty="0">
                <a:solidFill>
                  <a:schemeClr val="bg1"/>
                </a:solidFill>
              </a:rPr>
              <a:t>Response</a:t>
            </a:r>
          </a:p>
        </p:txBody>
      </p:sp>
      <p:sp>
        <p:nvSpPr>
          <p:cNvPr id="11" name="TextBox 10">
            <a:extLst>
              <a:ext uri="{FF2B5EF4-FFF2-40B4-BE49-F238E27FC236}">
                <a16:creationId xmlns:a16="http://schemas.microsoft.com/office/drawing/2014/main" id="{7FF16AD3-CBD4-913C-5292-72DE4A116D3E}"/>
              </a:ext>
            </a:extLst>
          </p:cNvPr>
          <p:cNvSpPr txBox="1"/>
          <p:nvPr/>
        </p:nvSpPr>
        <p:spPr>
          <a:xfrm>
            <a:off x="914400" y="3616124"/>
            <a:ext cx="6105832" cy="369332"/>
          </a:xfrm>
          <a:prstGeom prst="rect">
            <a:avLst/>
          </a:prstGeom>
          <a:noFill/>
        </p:spPr>
        <p:txBody>
          <a:bodyPr wrap="square">
            <a:spAutoFit/>
          </a:bodyPr>
          <a:lstStyle/>
          <a:p>
            <a:r>
              <a:rPr lang="en-US" dirty="0">
                <a:solidFill>
                  <a:schemeClr val="bg1"/>
                </a:solidFill>
              </a:rPr>
              <a:t>Response</a:t>
            </a:r>
          </a:p>
        </p:txBody>
      </p:sp>
      <p:sp>
        <p:nvSpPr>
          <p:cNvPr id="10" name="TextBox 9">
            <a:extLst>
              <a:ext uri="{FF2B5EF4-FFF2-40B4-BE49-F238E27FC236}">
                <a16:creationId xmlns:a16="http://schemas.microsoft.com/office/drawing/2014/main" id="{133094A0-76E3-D1B2-27E2-29B06139BB43}"/>
              </a:ext>
            </a:extLst>
          </p:cNvPr>
          <p:cNvSpPr txBox="1"/>
          <p:nvPr/>
        </p:nvSpPr>
        <p:spPr>
          <a:xfrm>
            <a:off x="631200" y="4284302"/>
            <a:ext cx="6105832" cy="369332"/>
          </a:xfrm>
          <a:prstGeom prst="rect">
            <a:avLst/>
          </a:prstGeom>
          <a:noFill/>
        </p:spPr>
        <p:txBody>
          <a:bodyPr wrap="square">
            <a:spAutoFit/>
          </a:bodyPr>
          <a:lstStyle/>
          <a:p>
            <a:r>
              <a:rPr lang="en-US" dirty="0">
                <a:solidFill>
                  <a:schemeClr val="bg1"/>
                </a:solidFill>
              </a:rPr>
              <a:t>Response</a:t>
            </a:r>
          </a:p>
        </p:txBody>
      </p:sp>
      <p:pic>
        <p:nvPicPr>
          <p:cNvPr id="7" name="Content Placeholder 6">
            <a:extLst>
              <a:ext uri="{FF2B5EF4-FFF2-40B4-BE49-F238E27FC236}">
                <a16:creationId xmlns:a16="http://schemas.microsoft.com/office/drawing/2014/main" id="{A625A401-4D40-74CA-7F15-5F66815A9EB9}"/>
              </a:ext>
            </a:extLst>
          </p:cNvPr>
          <p:cNvPicPr>
            <a:picLocks noGrp="1" noChangeAspect="1"/>
          </p:cNvPicPr>
          <p:nvPr>
            <p:ph sz="quarter" idx="4"/>
          </p:nvPr>
        </p:nvPicPr>
        <p:blipFill>
          <a:blip r:embed="rId2"/>
          <a:stretch>
            <a:fillRect/>
          </a:stretch>
        </p:blipFill>
        <p:spPr>
          <a:xfrm>
            <a:off x="631200" y="1839788"/>
            <a:ext cx="11280155" cy="5051953"/>
          </a:xfrm>
        </p:spPr>
      </p:pic>
      <p:sp>
        <p:nvSpPr>
          <p:cNvPr id="12" name="TextBox 11">
            <a:extLst>
              <a:ext uri="{FF2B5EF4-FFF2-40B4-BE49-F238E27FC236}">
                <a16:creationId xmlns:a16="http://schemas.microsoft.com/office/drawing/2014/main" id="{AA757B09-E41A-E534-198C-01526135D147}"/>
              </a:ext>
            </a:extLst>
          </p:cNvPr>
          <p:cNvSpPr txBox="1"/>
          <p:nvPr/>
        </p:nvSpPr>
        <p:spPr>
          <a:xfrm>
            <a:off x="631200" y="4496684"/>
            <a:ext cx="6105832" cy="369332"/>
          </a:xfrm>
          <a:prstGeom prst="rect">
            <a:avLst/>
          </a:prstGeom>
          <a:noFill/>
        </p:spPr>
        <p:txBody>
          <a:bodyPr wrap="square">
            <a:spAutoFit/>
          </a:bodyPr>
          <a:lstStyle/>
          <a:p>
            <a:r>
              <a:rPr lang="en-US" dirty="0">
                <a:solidFill>
                  <a:schemeClr val="bg1"/>
                </a:solidFill>
              </a:rPr>
              <a:t>Response</a:t>
            </a:r>
          </a:p>
        </p:txBody>
      </p:sp>
    </p:spTree>
    <p:extLst>
      <p:ext uri="{BB962C8B-B14F-4D97-AF65-F5344CB8AC3E}">
        <p14:creationId xmlns:p14="http://schemas.microsoft.com/office/powerpoint/2010/main" val="4014565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a:t>Example of a </a:t>
            </a:r>
            <a:r>
              <a:rPr lang="en-US" dirty="0" err="1"/>
              <a:t>faild</a:t>
            </a:r>
            <a:r>
              <a:rPr lang="en-US" dirty="0"/>
              <a:t> testcase</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
        <p:nvSpPr>
          <p:cNvPr id="13" name="TextBox 12">
            <a:extLst>
              <a:ext uri="{FF2B5EF4-FFF2-40B4-BE49-F238E27FC236}">
                <a16:creationId xmlns:a16="http://schemas.microsoft.com/office/drawing/2014/main" id="{48F982BF-84D6-62B6-E97F-F79879F991EC}"/>
              </a:ext>
            </a:extLst>
          </p:cNvPr>
          <p:cNvSpPr txBox="1"/>
          <p:nvPr/>
        </p:nvSpPr>
        <p:spPr>
          <a:xfrm>
            <a:off x="914400" y="1269455"/>
            <a:ext cx="3793316" cy="369332"/>
          </a:xfrm>
          <a:prstGeom prst="rect">
            <a:avLst/>
          </a:prstGeom>
          <a:noFill/>
        </p:spPr>
        <p:txBody>
          <a:bodyPr wrap="square" rtlCol="0">
            <a:spAutoFit/>
          </a:bodyPr>
          <a:lstStyle/>
          <a:p>
            <a:r>
              <a:rPr lang="en-US" dirty="0"/>
              <a:t>Request</a:t>
            </a:r>
          </a:p>
        </p:txBody>
      </p:sp>
      <p:sp>
        <p:nvSpPr>
          <p:cNvPr id="14" name="TextBox 13">
            <a:extLst>
              <a:ext uri="{FF2B5EF4-FFF2-40B4-BE49-F238E27FC236}">
                <a16:creationId xmlns:a16="http://schemas.microsoft.com/office/drawing/2014/main" id="{F8B2DA9F-76B9-B10B-7A21-E0BBC27B4DA3}"/>
              </a:ext>
            </a:extLst>
          </p:cNvPr>
          <p:cNvSpPr txBox="1"/>
          <p:nvPr/>
        </p:nvSpPr>
        <p:spPr>
          <a:xfrm>
            <a:off x="631200" y="3850629"/>
            <a:ext cx="1095172" cy="369332"/>
          </a:xfrm>
          <a:prstGeom prst="rect">
            <a:avLst/>
          </a:prstGeom>
          <a:noFill/>
        </p:spPr>
        <p:txBody>
          <a:bodyPr wrap="none" rtlCol="0">
            <a:spAutoFit/>
          </a:bodyPr>
          <a:lstStyle/>
          <a:p>
            <a:r>
              <a:rPr lang="en-US" dirty="0">
                <a:solidFill>
                  <a:schemeClr val="bg1"/>
                </a:solidFill>
              </a:rPr>
              <a:t>Response</a:t>
            </a:r>
          </a:p>
        </p:txBody>
      </p:sp>
      <p:sp>
        <p:nvSpPr>
          <p:cNvPr id="11" name="TextBox 10">
            <a:extLst>
              <a:ext uri="{FF2B5EF4-FFF2-40B4-BE49-F238E27FC236}">
                <a16:creationId xmlns:a16="http://schemas.microsoft.com/office/drawing/2014/main" id="{7FF16AD3-CBD4-913C-5292-72DE4A116D3E}"/>
              </a:ext>
            </a:extLst>
          </p:cNvPr>
          <p:cNvSpPr txBox="1"/>
          <p:nvPr/>
        </p:nvSpPr>
        <p:spPr>
          <a:xfrm>
            <a:off x="914400" y="3616124"/>
            <a:ext cx="6105832" cy="369332"/>
          </a:xfrm>
          <a:prstGeom prst="rect">
            <a:avLst/>
          </a:prstGeom>
          <a:noFill/>
        </p:spPr>
        <p:txBody>
          <a:bodyPr wrap="square">
            <a:spAutoFit/>
          </a:bodyPr>
          <a:lstStyle/>
          <a:p>
            <a:r>
              <a:rPr lang="en-US" dirty="0">
                <a:solidFill>
                  <a:schemeClr val="bg1"/>
                </a:solidFill>
              </a:rPr>
              <a:t>Response</a:t>
            </a:r>
          </a:p>
        </p:txBody>
      </p:sp>
      <p:pic>
        <p:nvPicPr>
          <p:cNvPr id="8" name="Content Placeholder 7">
            <a:extLst>
              <a:ext uri="{FF2B5EF4-FFF2-40B4-BE49-F238E27FC236}">
                <a16:creationId xmlns:a16="http://schemas.microsoft.com/office/drawing/2014/main" id="{34B80CA1-ACE3-F1A2-F99C-684383E2AB0E}"/>
              </a:ext>
            </a:extLst>
          </p:cNvPr>
          <p:cNvPicPr>
            <a:picLocks noGrp="1" noChangeAspect="1"/>
          </p:cNvPicPr>
          <p:nvPr>
            <p:ph sz="quarter" idx="4"/>
          </p:nvPr>
        </p:nvPicPr>
        <p:blipFill>
          <a:blip r:embed="rId2"/>
          <a:stretch>
            <a:fillRect/>
          </a:stretch>
        </p:blipFill>
        <p:spPr>
          <a:xfrm>
            <a:off x="536205" y="1774515"/>
            <a:ext cx="11268015" cy="4668295"/>
          </a:xfrm>
        </p:spPr>
      </p:pic>
      <p:sp>
        <p:nvSpPr>
          <p:cNvPr id="10" name="TextBox 9">
            <a:extLst>
              <a:ext uri="{FF2B5EF4-FFF2-40B4-BE49-F238E27FC236}">
                <a16:creationId xmlns:a16="http://schemas.microsoft.com/office/drawing/2014/main" id="{B277CF09-79FF-7CCA-9038-DF22ED622939}"/>
              </a:ext>
            </a:extLst>
          </p:cNvPr>
          <p:cNvSpPr txBox="1"/>
          <p:nvPr/>
        </p:nvSpPr>
        <p:spPr>
          <a:xfrm>
            <a:off x="631200" y="4509159"/>
            <a:ext cx="6105832" cy="369332"/>
          </a:xfrm>
          <a:prstGeom prst="rect">
            <a:avLst/>
          </a:prstGeom>
          <a:noFill/>
        </p:spPr>
        <p:txBody>
          <a:bodyPr wrap="square">
            <a:spAutoFit/>
          </a:bodyPr>
          <a:lstStyle/>
          <a:p>
            <a:r>
              <a:rPr lang="en-US" dirty="0">
                <a:solidFill>
                  <a:schemeClr val="bg1"/>
                </a:solidFill>
              </a:rPr>
              <a:t>Response</a:t>
            </a:r>
          </a:p>
        </p:txBody>
      </p:sp>
    </p:spTree>
    <p:extLst>
      <p:ext uri="{BB962C8B-B14F-4D97-AF65-F5344CB8AC3E}">
        <p14:creationId xmlns:p14="http://schemas.microsoft.com/office/powerpoint/2010/main" val="102629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Valid Testcase example(GET)</a:t>
            </a:r>
          </a:p>
        </p:txBody>
      </p:sp>
      <p:pic>
        <p:nvPicPr>
          <p:cNvPr id="6" name="Content Placeholder 5">
            <a:extLst>
              <a:ext uri="{FF2B5EF4-FFF2-40B4-BE49-F238E27FC236}">
                <a16:creationId xmlns:a16="http://schemas.microsoft.com/office/drawing/2014/main" id="{F6B00D9F-D49F-F10F-120B-3BAC8045519C}"/>
              </a:ext>
            </a:extLst>
          </p:cNvPr>
          <p:cNvPicPr>
            <a:picLocks noGrp="1" noChangeAspect="1"/>
          </p:cNvPicPr>
          <p:nvPr>
            <p:ph sz="quarter" idx="4"/>
          </p:nvPr>
        </p:nvPicPr>
        <p:blipFill>
          <a:blip r:embed="rId2"/>
          <a:stretch>
            <a:fillRect/>
          </a:stretch>
        </p:blipFill>
        <p:spPr>
          <a:xfrm>
            <a:off x="1568716" y="1053836"/>
            <a:ext cx="8475406" cy="5795001"/>
          </a:xfrm>
        </p:spPr>
      </p:pic>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a:xfrm>
            <a:off x="10528438" y="480652"/>
            <a:ext cx="1067589" cy="471489"/>
          </a:xfrm>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132618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a:t>
            </a:r>
            <a:r>
              <a:rPr lang="en-US" sz="2800" dirty="0" err="1"/>
              <a:t>faild</a:t>
            </a:r>
            <a:r>
              <a:rPr lang="en-US" sz="2800" dirty="0"/>
              <a:t> Testcase example(Delete)</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19</a:t>
            </a:fld>
            <a:endParaRPr lang="en-US" dirty="0"/>
          </a:p>
        </p:txBody>
      </p:sp>
      <p:pic>
        <p:nvPicPr>
          <p:cNvPr id="10" name="Content Placeholder 9">
            <a:extLst>
              <a:ext uri="{FF2B5EF4-FFF2-40B4-BE49-F238E27FC236}">
                <a16:creationId xmlns:a16="http://schemas.microsoft.com/office/drawing/2014/main" id="{92F2C476-4273-A4C4-559E-7B6E0F6D3FD3}"/>
              </a:ext>
            </a:extLst>
          </p:cNvPr>
          <p:cNvPicPr>
            <a:picLocks noGrp="1" noChangeAspect="1"/>
          </p:cNvPicPr>
          <p:nvPr>
            <p:ph sz="quarter" idx="4"/>
          </p:nvPr>
        </p:nvPicPr>
        <p:blipFill>
          <a:blip r:embed="rId2"/>
          <a:stretch>
            <a:fillRect/>
          </a:stretch>
        </p:blipFill>
        <p:spPr>
          <a:xfrm>
            <a:off x="1401567" y="1102663"/>
            <a:ext cx="8809703" cy="5674442"/>
          </a:xfrm>
        </p:spPr>
      </p:pic>
    </p:spTree>
    <p:extLst>
      <p:ext uri="{BB962C8B-B14F-4D97-AF65-F5344CB8AC3E}">
        <p14:creationId xmlns:p14="http://schemas.microsoft.com/office/powerpoint/2010/main" val="3431815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291595"/>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39"/>
            <a:ext cx="6583680" cy="3821799"/>
          </a:xfrm>
        </p:spPr>
        <p:txBody>
          <a:bodyPr/>
          <a:lstStyle/>
          <a:p>
            <a:r>
              <a:rPr lang="en-US" dirty="0"/>
              <a:t>What is An API?</a:t>
            </a:r>
          </a:p>
          <a:p>
            <a:r>
              <a:rPr lang="en-US" dirty="0"/>
              <a:t>Why Are we Testing API Requests?</a:t>
            </a:r>
          </a:p>
          <a:p>
            <a:r>
              <a:rPr lang="en-US" dirty="0"/>
              <a:t>My API Testing Project </a:t>
            </a:r>
          </a:p>
          <a:p>
            <a:r>
              <a:rPr lang="en-US" dirty="0"/>
              <a:t>Conclusion</a:t>
            </a: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valid Testcase example(Post)</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7" name="Content Placeholder 6">
            <a:extLst>
              <a:ext uri="{FF2B5EF4-FFF2-40B4-BE49-F238E27FC236}">
                <a16:creationId xmlns:a16="http://schemas.microsoft.com/office/drawing/2014/main" id="{A2B72CBB-BA3C-A2C8-5EC9-D6F33C2B0186}"/>
              </a:ext>
            </a:extLst>
          </p:cNvPr>
          <p:cNvPicPr>
            <a:picLocks noGrp="1" noChangeAspect="1"/>
          </p:cNvPicPr>
          <p:nvPr>
            <p:ph sz="quarter" idx="4"/>
          </p:nvPr>
        </p:nvPicPr>
        <p:blipFill>
          <a:blip r:embed="rId2"/>
          <a:stretch>
            <a:fillRect/>
          </a:stretch>
        </p:blipFill>
        <p:spPr>
          <a:xfrm>
            <a:off x="1474839" y="1088220"/>
            <a:ext cx="9340645" cy="5756878"/>
          </a:xfrm>
        </p:spPr>
      </p:pic>
    </p:spTree>
    <p:extLst>
      <p:ext uri="{BB962C8B-B14F-4D97-AF65-F5344CB8AC3E}">
        <p14:creationId xmlns:p14="http://schemas.microsoft.com/office/powerpoint/2010/main" val="3010864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Testcases executed</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21</a:t>
            </a:fld>
            <a:endParaRPr lang="en-US" dirty="0"/>
          </a:p>
        </p:txBody>
      </p:sp>
      <p:pic>
        <p:nvPicPr>
          <p:cNvPr id="6" name="Content Placeholder 5">
            <a:extLst>
              <a:ext uri="{FF2B5EF4-FFF2-40B4-BE49-F238E27FC236}">
                <a16:creationId xmlns:a16="http://schemas.microsoft.com/office/drawing/2014/main" id="{DDFA85CC-C644-A703-ACF2-BAA80EA88E30}"/>
              </a:ext>
            </a:extLst>
          </p:cNvPr>
          <p:cNvPicPr>
            <a:picLocks noGrp="1" noChangeAspect="1"/>
          </p:cNvPicPr>
          <p:nvPr>
            <p:ph sz="quarter" idx="4"/>
          </p:nvPr>
        </p:nvPicPr>
        <p:blipFill>
          <a:blip r:embed="rId2"/>
          <a:stretch>
            <a:fillRect/>
          </a:stretch>
        </p:blipFill>
        <p:spPr>
          <a:xfrm>
            <a:off x="528678" y="1376516"/>
            <a:ext cx="11112716" cy="5394152"/>
          </a:xfrm>
        </p:spPr>
      </p:pic>
    </p:spTree>
    <p:extLst>
      <p:ext uri="{BB962C8B-B14F-4D97-AF65-F5344CB8AC3E}">
        <p14:creationId xmlns:p14="http://schemas.microsoft.com/office/powerpoint/2010/main" val="3767653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329686"/>
            <a:ext cx="10511627" cy="1012785"/>
          </a:xfrm>
        </p:spPr>
        <p:txBody>
          <a:bodyPr/>
          <a:lstStyle/>
          <a:p>
            <a:pPr algn="l"/>
            <a:r>
              <a:rPr lang="en-US" dirty="0"/>
              <a:t>Bug Report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22</a:t>
            </a:fld>
            <a:endParaRPr lang="en-US" dirty="0"/>
          </a:p>
        </p:txBody>
      </p:sp>
      <p:pic>
        <p:nvPicPr>
          <p:cNvPr id="7" name="Content Placeholder 6">
            <a:extLst>
              <a:ext uri="{FF2B5EF4-FFF2-40B4-BE49-F238E27FC236}">
                <a16:creationId xmlns:a16="http://schemas.microsoft.com/office/drawing/2014/main" id="{A2AB7B11-5B49-824D-FF96-17D0C7464C6F}"/>
              </a:ext>
            </a:extLst>
          </p:cNvPr>
          <p:cNvPicPr>
            <a:picLocks noGrp="1" noChangeAspect="1"/>
          </p:cNvPicPr>
          <p:nvPr>
            <p:ph sz="quarter" idx="4"/>
          </p:nvPr>
        </p:nvPicPr>
        <p:blipFill>
          <a:blip r:embed="rId2"/>
          <a:stretch>
            <a:fillRect/>
          </a:stretch>
        </p:blipFill>
        <p:spPr>
          <a:xfrm>
            <a:off x="422786" y="1936801"/>
            <a:ext cx="11257937" cy="3697083"/>
          </a:xfrm>
          <a:prstGeom prst="rect">
            <a:avLst/>
          </a:prstGeom>
        </p:spPr>
      </p:pic>
    </p:spTree>
    <p:extLst>
      <p:ext uri="{BB962C8B-B14F-4D97-AF65-F5344CB8AC3E}">
        <p14:creationId xmlns:p14="http://schemas.microsoft.com/office/powerpoint/2010/main" val="3354330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CB7B-5DA4-C691-6A9F-75E9DF2F1DCC}"/>
              </a:ext>
            </a:extLst>
          </p:cNvPr>
          <p:cNvSpPr>
            <a:spLocks noGrp="1"/>
          </p:cNvSpPr>
          <p:nvPr>
            <p:ph type="title"/>
          </p:nvPr>
        </p:nvSpPr>
        <p:spPr/>
        <p:txBody>
          <a:bodyPr/>
          <a:lstStyle/>
          <a:p>
            <a:r>
              <a:rPr lang="en-US" dirty="0"/>
              <a:t>Authors</a:t>
            </a:r>
          </a:p>
        </p:txBody>
      </p:sp>
      <p:pic>
        <p:nvPicPr>
          <p:cNvPr id="6" name="Content Placeholder 5">
            <a:extLst>
              <a:ext uri="{FF2B5EF4-FFF2-40B4-BE49-F238E27FC236}">
                <a16:creationId xmlns:a16="http://schemas.microsoft.com/office/drawing/2014/main" id="{BD12D0E0-9FAF-F16B-027E-F6DAB5A9695A}"/>
              </a:ext>
            </a:extLst>
          </p:cNvPr>
          <p:cNvPicPr>
            <a:picLocks noGrp="1" noChangeAspect="1"/>
          </p:cNvPicPr>
          <p:nvPr>
            <p:ph sz="quarter" idx="4"/>
          </p:nvPr>
        </p:nvPicPr>
        <p:blipFill>
          <a:blip r:embed="rId2"/>
          <a:stretch>
            <a:fillRect/>
          </a:stretch>
        </p:blipFill>
        <p:spPr>
          <a:xfrm>
            <a:off x="2109748" y="2316993"/>
            <a:ext cx="7972503" cy="4118416"/>
          </a:xfrm>
        </p:spPr>
      </p:pic>
      <p:sp>
        <p:nvSpPr>
          <p:cNvPr id="4" name="Slide Number Placeholder 3">
            <a:extLst>
              <a:ext uri="{FF2B5EF4-FFF2-40B4-BE49-F238E27FC236}">
                <a16:creationId xmlns:a16="http://schemas.microsoft.com/office/drawing/2014/main" id="{FBC67172-4307-E789-EBB5-8182D5EF3959}"/>
              </a:ext>
            </a:extLst>
          </p:cNvPr>
          <p:cNvSpPr>
            <a:spLocks noGrp="1"/>
          </p:cNvSpPr>
          <p:nvPr>
            <p:ph type="sldNum" sz="quarter" idx="10"/>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447230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5222"/>
            <a:ext cx="10511627" cy="1012785"/>
          </a:xfrm>
        </p:spPr>
        <p:txBody>
          <a:bodyPr/>
          <a:lstStyle/>
          <a:p>
            <a:pPr algn="l"/>
            <a:r>
              <a:rPr lang="en-US" dirty="0"/>
              <a:t>Test Cases</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24</a:t>
            </a:fld>
            <a:endParaRPr lang="en-US" dirty="0"/>
          </a:p>
        </p:txBody>
      </p:sp>
      <p:pic>
        <p:nvPicPr>
          <p:cNvPr id="7" name="Content Placeholder 6">
            <a:extLst>
              <a:ext uri="{FF2B5EF4-FFF2-40B4-BE49-F238E27FC236}">
                <a16:creationId xmlns:a16="http://schemas.microsoft.com/office/drawing/2014/main" id="{15312186-DEE1-83BB-F1CE-44FF3D5D4A60}"/>
              </a:ext>
            </a:extLst>
          </p:cNvPr>
          <p:cNvPicPr>
            <a:picLocks noGrp="1" noChangeAspect="1"/>
          </p:cNvPicPr>
          <p:nvPr>
            <p:ph sz="quarter" idx="4"/>
          </p:nvPr>
        </p:nvPicPr>
        <p:blipFill>
          <a:blip r:embed="rId2"/>
          <a:stretch>
            <a:fillRect/>
          </a:stretch>
        </p:blipFill>
        <p:spPr>
          <a:xfrm>
            <a:off x="521110" y="1009612"/>
            <a:ext cx="10904916" cy="5840908"/>
          </a:xfrm>
          <a:prstGeom prst="rect">
            <a:avLst/>
          </a:prstGeom>
        </p:spPr>
      </p:pic>
    </p:spTree>
    <p:extLst>
      <p:ext uri="{BB962C8B-B14F-4D97-AF65-F5344CB8AC3E}">
        <p14:creationId xmlns:p14="http://schemas.microsoft.com/office/powerpoint/2010/main" val="1208916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err="1"/>
              <a:t>PostMAn</a:t>
            </a:r>
            <a:r>
              <a:rPr lang="en-US" dirty="0"/>
              <a:t> Execution</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25</a:t>
            </a:fld>
            <a:endParaRPr lang="en-US" dirty="0"/>
          </a:p>
        </p:txBody>
      </p:sp>
      <p:pic>
        <p:nvPicPr>
          <p:cNvPr id="8" name="Content Placeholder 7">
            <a:extLst>
              <a:ext uri="{FF2B5EF4-FFF2-40B4-BE49-F238E27FC236}">
                <a16:creationId xmlns:a16="http://schemas.microsoft.com/office/drawing/2014/main" id="{6F669492-150D-5620-6BA2-6F9E80E957E8}"/>
              </a:ext>
            </a:extLst>
          </p:cNvPr>
          <p:cNvPicPr>
            <a:picLocks noGrp="1" noChangeAspect="1"/>
          </p:cNvPicPr>
          <p:nvPr>
            <p:ph sz="quarter" idx="4"/>
          </p:nvPr>
        </p:nvPicPr>
        <p:blipFill>
          <a:blip r:embed="rId2"/>
          <a:stretch>
            <a:fillRect/>
          </a:stretch>
        </p:blipFill>
        <p:spPr>
          <a:xfrm>
            <a:off x="440391" y="1282687"/>
            <a:ext cx="11269828" cy="5396542"/>
          </a:xfrm>
        </p:spPr>
      </p:pic>
    </p:spTree>
    <p:extLst>
      <p:ext uri="{BB962C8B-B14F-4D97-AF65-F5344CB8AC3E}">
        <p14:creationId xmlns:p14="http://schemas.microsoft.com/office/powerpoint/2010/main" val="1195196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Testcases executed</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26</a:t>
            </a:fld>
            <a:endParaRPr lang="en-US" dirty="0"/>
          </a:p>
        </p:txBody>
      </p:sp>
      <p:pic>
        <p:nvPicPr>
          <p:cNvPr id="8" name="Content Placeholder 7">
            <a:extLst>
              <a:ext uri="{FF2B5EF4-FFF2-40B4-BE49-F238E27FC236}">
                <a16:creationId xmlns:a16="http://schemas.microsoft.com/office/drawing/2014/main" id="{87563336-78E3-7A30-43EB-3D5C8688FF1B}"/>
              </a:ext>
            </a:extLst>
          </p:cNvPr>
          <p:cNvPicPr>
            <a:picLocks noGrp="1" noChangeAspect="1"/>
          </p:cNvPicPr>
          <p:nvPr>
            <p:ph sz="quarter" idx="4"/>
          </p:nvPr>
        </p:nvPicPr>
        <p:blipFill>
          <a:blip r:embed="rId2"/>
          <a:stretch>
            <a:fillRect/>
          </a:stretch>
        </p:blipFill>
        <p:spPr>
          <a:xfrm>
            <a:off x="618600" y="1406013"/>
            <a:ext cx="10511627" cy="5426122"/>
          </a:xfrm>
        </p:spPr>
      </p:pic>
    </p:spTree>
    <p:extLst>
      <p:ext uri="{BB962C8B-B14F-4D97-AF65-F5344CB8AC3E}">
        <p14:creationId xmlns:p14="http://schemas.microsoft.com/office/powerpoint/2010/main" val="29622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329686"/>
            <a:ext cx="10511627" cy="1012785"/>
          </a:xfrm>
        </p:spPr>
        <p:txBody>
          <a:bodyPr/>
          <a:lstStyle/>
          <a:p>
            <a:pPr algn="l"/>
            <a:r>
              <a:rPr lang="en-US" dirty="0"/>
              <a:t>Bug Report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27</a:t>
            </a:fld>
            <a:endParaRPr lang="en-US" dirty="0"/>
          </a:p>
        </p:txBody>
      </p:sp>
      <p:pic>
        <p:nvPicPr>
          <p:cNvPr id="8" name="Content Placeholder 7">
            <a:extLst>
              <a:ext uri="{FF2B5EF4-FFF2-40B4-BE49-F238E27FC236}">
                <a16:creationId xmlns:a16="http://schemas.microsoft.com/office/drawing/2014/main" id="{D4C71DAF-B948-5B28-4558-21272178D863}"/>
              </a:ext>
            </a:extLst>
          </p:cNvPr>
          <p:cNvPicPr>
            <a:picLocks noGrp="1" noChangeAspect="1"/>
          </p:cNvPicPr>
          <p:nvPr>
            <p:ph sz="quarter" idx="4"/>
          </p:nvPr>
        </p:nvPicPr>
        <p:blipFill>
          <a:blip r:embed="rId2"/>
          <a:stretch>
            <a:fillRect/>
          </a:stretch>
        </p:blipFill>
        <p:spPr>
          <a:xfrm>
            <a:off x="840186" y="1897627"/>
            <a:ext cx="10736826" cy="3435157"/>
          </a:xfrm>
          <a:prstGeom prst="rect">
            <a:avLst/>
          </a:prstGeom>
        </p:spPr>
      </p:pic>
    </p:spTree>
    <p:extLst>
      <p:ext uri="{BB962C8B-B14F-4D97-AF65-F5344CB8AC3E}">
        <p14:creationId xmlns:p14="http://schemas.microsoft.com/office/powerpoint/2010/main" val="4156567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F6EB-E051-8F99-B639-BE9C27CE8F20}"/>
              </a:ext>
            </a:extLst>
          </p:cNvPr>
          <p:cNvSpPr>
            <a:spLocks noGrp="1"/>
          </p:cNvSpPr>
          <p:nvPr>
            <p:ph type="title"/>
          </p:nvPr>
        </p:nvSpPr>
        <p:spPr/>
        <p:txBody>
          <a:bodyPr/>
          <a:lstStyle/>
          <a:p>
            <a:r>
              <a:rPr lang="en-US" dirty="0"/>
              <a:t>Books</a:t>
            </a:r>
          </a:p>
        </p:txBody>
      </p:sp>
      <p:pic>
        <p:nvPicPr>
          <p:cNvPr id="6" name="Content Placeholder 5">
            <a:extLst>
              <a:ext uri="{FF2B5EF4-FFF2-40B4-BE49-F238E27FC236}">
                <a16:creationId xmlns:a16="http://schemas.microsoft.com/office/drawing/2014/main" id="{16CCA5D9-9AD0-4B34-A6C3-A65C25372442}"/>
              </a:ext>
            </a:extLst>
          </p:cNvPr>
          <p:cNvPicPr>
            <a:picLocks noGrp="1" noChangeAspect="1"/>
          </p:cNvPicPr>
          <p:nvPr>
            <p:ph sz="quarter" idx="4"/>
          </p:nvPr>
        </p:nvPicPr>
        <p:blipFill>
          <a:blip r:embed="rId2"/>
          <a:stretch>
            <a:fillRect/>
          </a:stretch>
        </p:blipFill>
        <p:spPr>
          <a:xfrm>
            <a:off x="1915063" y="2419707"/>
            <a:ext cx="8510299" cy="3676955"/>
          </a:xfrm>
        </p:spPr>
      </p:pic>
      <p:sp>
        <p:nvSpPr>
          <p:cNvPr id="4" name="Slide Number Placeholder 3">
            <a:extLst>
              <a:ext uri="{FF2B5EF4-FFF2-40B4-BE49-F238E27FC236}">
                <a16:creationId xmlns:a16="http://schemas.microsoft.com/office/drawing/2014/main" id="{12AA8437-E433-D9C1-D162-419B4E5F1AB7}"/>
              </a:ext>
            </a:extLst>
          </p:cNvPr>
          <p:cNvSpPr>
            <a:spLocks noGrp="1"/>
          </p:cNvSpPr>
          <p:nvPr>
            <p:ph type="sldNum" sz="quarter" idx="10"/>
          </p:nvPr>
        </p:nvSpPr>
        <p:spPr/>
        <p:txBody>
          <a:bodyPr/>
          <a:lstStyle/>
          <a:p>
            <a:fld id="{48F63A3B-78C7-47BE-AE5E-E10140E04643}" type="slidenum">
              <a:rPr lang="en-US" smtClean="0"/>
              <a:pPr/>
              <a:t>28</a:t>
            </a:fld>
            <a:endParaRPr lang="en-US" dirty="0"/>
          </a:p>
        </p:txBody>
      </p:sp>
    </p:spTree>
    <p:extLst>
      <p:ext uri="{BB962C8B-B14F-4D97-AF65-F5344CB8AC3E}">
        <p14:creationId xmlns:p14="http://schemas.microsoft.com/office/powerpoint/2010/main" val="2516082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5222"/>
            <a:ext cx="10511627" cy="1012785"/>
          </a:xfrm>
        </p:spPr>
        <p:txBody>
          <a:bodyPr/>
          <a:lstStyle/>
          <a:p>
            <a:pPr algn="l"/>
            <a:r>
              <a:rPr lang="en-US" dirty="0"/>
              <a:t>Test Cases</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29</a:t>
            </a:fld>
            <a:endParaRPr lang="en-US" dirty="0"/>
          </a:p>
        </p:txBody>
      </p:sp>
      <p:pic>
        <p:nvPicPr>
          <p:cNvPr id="6" name="Content Placeholder 5">
            <a:extLst>
              <a:ext uri="{FF2B5EF4-FFF2-40B4-BE49-F238E27FC236}">
                <a16:creationId xmlns:a16="http://schemas.microsoft.com/office/drawing/2014/main" id="{FFD825EA-5CFE-C536-97AF-A560726145FB}"/>
              </a:ext>
            </a:extLst>
          </p:cNvPr>
          <p:cNvPicPr>
            <a:picLocks noGrp="1" noChangeAspect="1"/>
          </p:cNvPicPr>
          <p:nvPr>
            <p:ph sz="quarter" idx="4"/>
          </p:nvPr>
        </p:nvPicPr>
        <p:blipFill>
          <a:blip r:embed="rId2"/>
          <a:stretch>
            <a:fillRect/>
          </a:stretch>
        </p:blipFill>
        <p:spPr>
          <a:xfrm>
            <a:off x="747253" y="1009350"/>
            <a:ext cx="10678774" cy="5840436"/>
          </a:xfrm>
          <a:prstGeom prst="rect">
            <a:avLst/>
          </a:prstGeom>
        </p:spPr>
      </p:pic>
    </p:spTree>
    <p:extLst>
      <p:ext uri="{BB962C8B-B14F-4D97-AF65-F5344CB8AC3E}">
        <p14:creationId xmlns:p14="http://schemas.microsoft.com/office/powerpoint/2010/main" val="3014127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428F-63D1-D7FC-1B3B-4794AB05ACD8}"/>
              </a:ext>
            </a:extLst>
          </p:cNvPr>
          <p:cNvSpPr>
            <a:spLocks noGrp="1"/>
          </p:cNvSpPr>
          <p:nvPr>
            <p:ph type="title"/>
          </p:nvPr>
        </p:nvSpPr>
        <p:spPr>
          <a:xfrm>
            <a:off x="400051" y="138006"/>
            <a:ext cx="4466917" cy="1524662"/>
          </a:xfrm>
        </p:spPr>
        <p:txBody>
          <a:bodyPr/>
          <a:lstStyle/>
          <a:p>
            <a:r>
              <a:rPr lang="en-US" dirty="0"/>
              <a:t>What is An API?</a:t>
            </a:r>
          </a:p>
        </p:txBody>
      </p:sp>
      <p:sp>
        <p:nvSpPr>
          <p:cNvPr id="3" name="Slide Number Placeholder 2">
            <a:extLst>
              <a:ext uri="{FF2B5EF4-FFF2-40B4-BE49-F238E27FC236}">
                <a16:creationId xmlns:a16="http://schemas.microsoft.com/office/drawing/2014/main" id="{97A56BCE-F291-5A81-C76F-F73B14CB56C4}"/>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4" name="Text Placeholder 3">
            <a:extLst>
              <a:ext uri="{FF2B5EF4-FFF2-40B4-BE49-F238E27FC236}">
                <a16:creationId xmlns:a16="http://schemas.microsoft.com/office/drawing/2014/main" id="{6C304CDE-C6F0-6E6B-64E8-EB8CB73B925E}"/>
              </a:ext>
            </a:extLst>
          </p:cNvPr>
          <p:cNvSpPr>
            <a:spLocks noGrp="1"/>
          </p:cNvSpPr>
          <p:nvPr>
            <p:ph type="body" sz="half" idx="2"/>
          </p:nvPr>
        </p:nvSpPr>
        <p:spPr>
          <a:xfrm>
            <a:off x="400051" y="1830320"/>
            <a:ext cx="3483692" cy="3567086"/>
          </a:xfrm>
        </p:spPr>
        <p:txBody>
          <a:bodyPr>
            <a:normAutofit lnSpcReduction="10000"/>
          </a:bodyPr>
          <a:lstStyle/>
          <a:p>
            <a:r>
              <a:rPr lang="en-US" dirty="0"/>
              <a:t>API stands for Application Programming Interface.</a:t>
            </a:r>
          </a:p>
          <a:p>
            <a:r>
              <a:rPr lang="en-US" dirty="0"/>
              <a:t>APIs are mechanisms that enable two software components to communicate with each other using a set of definitions and protocols.</a:t>
            </a:r>
          </a:p>
          <a:p>
            <a:endParaRPr lang="en-US" dirty="0"/>
          </a:p>
          <a:p>
            <a:r>
              <a:rPr lang="en-US" dirty="0"/>
              <a:t>For example, the weather bureau’s software system </a:t>
            </a:r>
            <a:r>
              <a:rPr lang="en-US" b="1" dirty="0"/>
              <a:t>(Web Server) </a:t>
            </a:r>
            <a:r>
              <a:rPr lang="en-US" dirty="0"/>
              <a:t>contains daily weather data. The weather app on your phone </a:t>
            </a:r>
            <a:r>
              <a:rPr lang="en-US" b="1" dirty="0"/>
              <a:t>(Application) </a:t>
            </a:r>
            <a:r>
              <a:rPr lang="en-US" dirty="0"/>
              <a:t>“talks” to this system via APIs and shows you daily weather updates on your phone.</a:t>
            </a:r>
          </a:p>
        </p:txBody>
      </p:sp>
      <p:pic>
        <p:nvPicPr>
          <p:cNvPr id="1026" name="Picture 2" descr="What is an API | Seamless Integration and Innovation | by Ritik | Medium">
            <a:extLst>
              <a:ext uri="{FF2B5EF4-FFF2-40B4-BE49-F238E27FC236}">
                <a16:creationId xmlns:a16="http://schemas.microsoft.com/office/drawing/2014/main" id="{F467D201-BAFA-54CA-09BE-2D9A374C51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73386" y="1662668"/>
            <a:ext cx="7451852" cy="391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833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err="1"/>
              <a:t>PostMAn</a:t>
            </a:r>
            <a:r>
              <a:rPr lang="en-US" dirty="0"/>
              <a:t> Execution</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30</a:t>
            </a:fld>
            <a:endParaRPr lang="en-US" dirty="0"/>
          </a:p>
        </p:txBody>
      </p:sp>
      <p:pic>
        <p:nvPicPr>
          <p:cNvPr id="7" name="Content Placeholder 6">
            <a:extLst>
              <a:ext uri="{FF2B5EF4-FFF2-40B4-BE49-F238E27FC236}">
                <a16:creationId xmlns:a16="http://schemas.microsoft.com/office/drawing/2014/main" id="{BE9461D1-E8B3-D3A8-1F17-C46A7D588270}"/>
              </a:ext>
            </a:extLst>
          </p:cNvPr>
          <p:cNvPicPr>
            <a:picLocks noGrp="1" noChangeAspect="1"/>
          </p:cNvPicPr>
          <p:nvPr>
            <p:ph sz="quarter" idx="4"/>
          </p:nvPr>
        </p:nvPicPr>
        <p:blipFill>
          <a:blip r:embed="rId2"/>
          <a:stretch>
            <a:fillRect/>
          </a:stretch>
        </p:blipFill>
        <p:spPr>
          <a:xfrm>
            <a:off x="491574" y="1115985"/>
            <a:ext cx="11170347" cy="5412634"/>
          </a:xfrm>
        </p:spPr>
      </p:pic>
    </p:spTree>
    <p:extLst>
      <p:ext uri="{BB962C8B-B14F-4D97-AF65-F5344CB8AC3E}">
        <p14:creationId xmlns:p14="http://schemas.microsoft.com/office/powerpoint/2010/main" val="1348681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Testcases executed</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31</a:t>
            </a:fld>
            <a:endParaRPr lang="en-US" dirty="0"/>
          </a:p>
        </p:txBody>
      </p:sp>
      <p:pic>
        <p:nvPicPr>
          <p:cNvPr id="7" name="Content Placeholder 6">
            <a:extLst>
              <a:ext uri="{FF2B5EF4-FFF2-40B4-BE49-F238E27FC236}">
                <a16:creationId xmlns:a16="http://schemas.microsoft.com/office/drawing/2014/main" id="{FBDABBDD-D033-24E5-8772-2A4E9EA52317}"/>
              </a:ext>
            </a:extLst>
          </p:cNvPr>
          <p:cNvPicPr>
            <a:picLocks noGrp="1" noChangeAspect="1"/>
          </p:cNvPicPr>
          <p:nvPr>
            <p:ph sz="quarter" idx="4"/>
          </p:nvPr>
        </p:nvPicPr>
        <p:blipFill>
          <a:blip r:embed="rId2"/>
          <a:stretch>
            <a:fillRect/>
          </a:stretch>
        </p:blipFill>
        <p:spPr>
          <a:xfrm>
            <a:off x="550606" y="1326351"/>
            <a:ext cx="10649584" cy="5444317"/>
          </a:xfrm>
        </p:spPr>
      </p:pic>
    </p:spTree>
    <p:extLst>
      <p:ext uri="{BB962C8B-B14F-4D97-AF65-F5344CB8AC3E}">
        <p14:creationId xmlns:p14="http://schemas.microsoft.com/office/powerpoint/2010/main" val="4047431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329686"/>
            <a:ext cx="10511627" cy="1012785"/>
          </a:xfrm>
        </p:spPr>
        <p:txBody>
          <a:bodyPr/>
          <a:lstStyle/>
          <a:p>
            <a:pPr algn="l"/>
            <a:r>
              <a:rPr lang="en-US" dirty="0"/>
              <a:t>Bug Report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32</a:t>
            </a:fld>
            <a:endParaRPr lang="en-US" dirty="0"/>
          </a:p>
        </p:txBody>
      </p:sp>
      <p:pic>
        <p:nvPicPr>
          <p:cNvPr id="8" name="Content Placeholder 7">
            <a:extLst>
              <a:ext uri="{FF2B5EF4-FFF2-40B4-BE49-F238E27FC236}">
                <a16:creationId xmlns:a16="http://schemas.microsoft.com/office/drawing/2014/main" id="{9EDBC406-CC13-2F15-E716-4D758551BB1A}"/>
              </a:ext>
            </a:extLst>
          </p:cNvPr>
          <p:cNvPicPr>
            <a:picLocks noGrp="1" noChangeAspect="1"/>
          </p:cNvPicPr>
          <p:nvPr>
            <p:ph sz="quarter" idx="4"/>
          </p:nvPr>
        </p:nvPicPr>
        <p:blipFill>
          <a:blip r:embed="rId2"/>
          <a:stretch>
            <a:fillRect/>
          </a:stretch>
        </p:blipFill>
        <p:spPr>
          <a:xfrm>
            <a:off x="914400" y="2005782"/>
            <a:ext cx="10510838" cy="3595334"/>
          </a:xfrm>
          <a:prstGeom prst="rect">
            <a:avLst/>
          </a:prstGeom>
        </p:spPr>
      </p:pic>
    </p:spTree>
    <p:extLst>
      <p:ext uri="{BB962C8B-B14F-4D97-AF65-F5344CB8AC3E}">
        <p14:creationId xmlns:p14="http://schemas.microsoft.com/office/powerpoint/2010/main" val="1426347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1FEA-6BE5-6191-E385-FA30C3C02A93}"/>
              </a:ext>
            </a:extLst>
          </p:cNvPr>
          <p:cNvSpPr>
            <a:spLocks noGrp="1"/>
          </p:cNvSpPr>
          <p:nvPr>
            <p:ph type="title"/>
          </p:nvPr>
        </p:nvSpPr>
        <p:spPr/>
        <p:txBody>
          <a:bodyPr/>
          <a:lstStyle/>
          <a:p>
            <a:r>
              <a:rPr lang="en-US" dirty="0" err="1"/>
              <a:t>Coverphotos</a:t>
            </a:r>
            <a:endParaRPr lang="en-US" dirty="0"/>
          </a:p>
        </p:txBody>
      </p:sp>
      <p:pic>
        <p:nvPicPr>
          <p:cNvPr id="6" name="Content Placeholder 5">
            <a:extLst>
              <a:ext uri="{FF2B5EF4-FFF2-40B4-BE49-F238E27FC236}">
                <a16:creationId xmlns:a16="http://schemas.microsoft.com/office/drawing/2014/main" id="{3C093507-8DD0-7F8D-701D-1D102DF7E227}"/>
              </a:ext>
            </a:extLst>
          </p:cNvPr>
          <p:cNvPicPr>
            <a:picLocks noGrp="1" noChangeAspect="1"/>
          </p:cNvPicPr>
          <p:nvPr>
            <p:ph sz="quarter" idx="4"/>
          </p:nvPr>
        </p:nvPicPr>
        <p:blipFill>
          <a:blip r:embed="rId2"/>
          <a:stretch>
            <a:fillRect/>
          </a:stretch>
        </p:blipFill>
        <p:spPr>
          <a:xfrm>
            <a:off x="2000871" y="2243259"/>
            <a:ext cx="8190258" cy="4261030"/>
          </a:xfrm>
        </p:spPr>
      </p:pic>
      <p:sp>
        <p:nvSpPr>
          <p:cNvPr id="4" name="Slide Number Placeholder 3">
            <a:extLst>
              <a:ext uri="{FF2B5EF4-FFF2-40B4-BE49-F238E27FC236}">
                <a16:creationId xmlns:a16="http://schemas.microsoft.com/office/drawing/2014/main" id="{CDAB6ED6-6912-9B43-2B6D-95EDC7659310}"/>
              </a:ext>
            </a:extLst>
          </p:cNvPr>
          <p:cNvSpPr>
            <a:spLocks noGrp="1"/>
          </p:cNvSpPr>
          <p:nvPr>
            <p:ph type="sldNum" sz="quarter" idx="10"/>
          </p:nvPr>
        </p:nvSpPr>
        <p:spPr/>
        <p:txBody>
          <a:bodyPr/>
          <a:lstStyle/>
          <a:p>
            <a:fld id="{48F63A3B-78C7-47BE-AE5E-E10140E04643}" type="slidenum">
              <a:rPr lang="en-US" smtClean="0"/>
              <a:pPr/>
              <a:t>33</a:t>
            </a:fld>
            <a:endParaRPr lang="en-US" dirty="0"/>
          </a:p>
        </p:txBody>
      </p:sp>
    </p:spTree>
    <p:extLst>
      <p:ext uri="{BB962C8B-B14F-4D97-AF65-F5344CB8AC3E}">
        <p14:creationId xmlns:p14="http://schemas.microsoft.com/office/powerpoint/2010/main" val="3234377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5222"/>
            <a:ext cx="10511627" cy="1012785"/>
          </a:xfrm>
        </p:spPr>
        <p:txBody>
          <a:bodyPr/>
          <a:lstStyle/>
          <a:p>
            <a:pPr algn="l"/>
            <a:r>
              <a:rPr lang="en-US" dirty="0"/>
              <a:t>Test Cases</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34</a:t>
            </a:fld>
            <a:endParaRPr lang="en-US" dirty="0"/>
          </a:p>
        </p:txBody>
      </p:sp>
      <p:pic>
        <p:nvPicPr>
          <p:cNvPr id="7" name="Content Placeholder 6">
            <a:extLst>
              <a:ext uri="{FF2B5EF4-FFF2-40B4-BE49-F238E27FC236}">
                <a16:creationId xmlns:a16="http://schemas.microsoft.com/office/drawing/2014/main" id="{9BAF4299-0A59-9FF7-75AC-0E44472C6EFF}"/>
              </a:ext>
            </a:extLst>
          </p:cNvPr>
          <p:cNvPicPr>
            <a:picLocks noGrp="1" noChangeAspect="1"/>
          </p:cNvPicPr>
          <p:nvPr>
            <p:ph sz="quarter" idx="4"/>
          </p:nvPr>
        </p:nvPicPr>
        <p:blipFill>
          <a:blip r:embed="rId2"/>
          <a:stretch>
            <a:fillRect/>
          </a:stretch>
        </p:blipFill>
        <p:spPr>
          <a:xfrm>
            <a:off x="521111" y="990572"/>
            <a:ext cx="10830702" cy="5862205"/>
          </a:xfrm>
          <a:prstGeom prst="rect">
            <a:avLst/>
          </a:prstGeom>
        </p:spPr>
      </p:pic>
    </p:spTree>
    <p:extLst>
      <p:ext uri="{BB962C8B-B14F-4D97-AF65-F5344CB8AC3E}">
        <p14:creationId xmlns:p14="http://schemas.microsoft.com/office/powerpoint/2010/main" val="1568488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err="1"/>
              <a:t>PostMAn</a:t>
            </a:r>
            <a:r>
              <a:rPr lang="en-US" dirty="0"/>
              <a:t> Execution</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35</a:t>
            </a:fld>
            <a:endParaRPr lang="en-US" dirty="0"/>
          </a:p>
        </p:txBody>
      </p:sp>
      <p:pic>
        <p:nvPicPr>
          <p:cNvPr id="8" name="Content Placeholder 7">
            <a:extLst>
              <a:ext uri="{FF2B5EF4-FFF2-40B4-BE49-F238E27FC236}">
                <a16:creationId xmlns:a16="http://schemas.microsoft.com/office/drawing/2014/main" id="{E5FD700E-EAC5-8E12-3BBD-833ED6643F75}"/>
              </a:ext>
            </a:extLst>
          </p:cNvPr>
          <p:cNvPicPr>
            <a:picLocks noGrp="1" noChangeAspect="1"/>
          </p:cNvPicPr>
          <p:nvPr>
            <p:ph sz="quarter" idx="4"/>
          </p:nvPr>
        </p:nvPicPr>
        <p:blipFill>
          <a:blip r:embed="rId2"/>
          <a:stretch>
            <a:fillRect/>
          </a:stretch>
        </p:blipFill>
        <p:spPr>
          <a:xfrm>
            <a:off x="482476" y="1115985"/>
            <a:ext cx="11288326" cy="5166828"/>
          </a:xfrm>
        </p:spPr>
      </p:pic>
    </p:spTree>
    <p:extLst>
      <p:ext uri="{BB962C8B-B14F-4D97-AF65-F5344CB8AC3E}">
        <p14:creationId xmlns:p14="http://schemas.microsoft.com/office/powerpoint/2010/main" val="3282654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Testcases executed</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36</a:t>
            </a:fld>
            <a:endParaRPr lang="en-US" dirty="0"/>
          </a:p>
        </p:txBody>
      </p:sp>
      <p:pic>
        <p:nvPicPr>
          <p:cNvPr id="12" name="Content Placeholder 11">
            <a:extLst>
              <a:ext uri="{FF2B5EF4-FFF2-40B4-BE49-F238E27FC236}">
                <a16:creationId xmlns:a16="http://schemas.microsoft.com/office/drawing/2014/main" id="{06C66C5C-F3DD-6286-3C81-A9480D0EE59B}"/>
              </a:ext>
            </a:extLst>
          </p:cNvPr>
          <p:cNvPicPr>
            <a:picLocks noGrp="1" noChangeAspect="1"/>
          </p:cNvPicPr>
          <p:nvPr>
            <p:ph sz="quarter" idx="4"/>
          </p:nvPr>
        </p:nvPicPr>
        <p:blipFill>
          <a:blip r:embed="rId2"/>
          <a:stretch>
            <a:fillRect/>
          </a:stretch>
        </p:blipFill>
        <p:spPr>
          <a:xfrm>
            <a:off x="519014" y="1298550"/>
            <a:ext cx="10907011" cy="5472118"/>
          </a:xfrm>
        </p:spPr>
      </p:pic>
    </p:spTree>
    <p:extLst>
      <p:ext uri="{BB962C8B-B14F-4D97-AF65-F5344CB8AC3E}">
        <p14:creationId xmlns:p14="http://schemas.microsoft.com/office/powerpoint/2010/main" val="3345141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329686"/>
            <a:ext cx="10511627" cy="1012785"/>
          </a:xfrm>
        </p:spPr>
        <p:txBody>
          <a:bodyPr/>
          <a:lstStyle/>
          <a:p>
            <a:pPr algn="l"/>
            <a:r>
              <a:rPr lang="en-US" dirty="0"/>
              <a:t>Bug Report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37</a:t>
            </a:fld>
            <a:endParaRPr lang="en-US" dirty="0"/>
          </a:p>
        </p:txBody>
      </p:sp>
      <p:pic>
        <p:nvPicPr>
          <p:cNvPr id="8" name="Content Placeholder 7">
            <a:extLst>
              <a:ext uri="{FF2B5EF4-FFF2-40B4-BE49-F238E27FC236}">
                <a16:creationId xmlns:a16="http://schemas.microsoft.com/office/drawing/2014/main" id="{BF60B7FD-4AE1-2106-0DA7-6D92A3C25D22}"/>
              </a:ext>
            </a:extLst>
          </p:cNvPr>
          <p:cNvPicPr>
            <a:picLocks noGrp="1" noChangeAspect="1"/>
          </p:cNvPicPr>
          <p:nvPr>
            <p:ph sz="quarter" idx="4"/>
          </p:nvPr>
        </p:nvPicPr>
        <p:blipFill>
          <a:blip r:embed="rId2"/>
          <a:stretch>
            <a:fillRect/>
          </a:stretch>
        </p:blipFill>
        <p:spPr>
          <a:xfrm>
            <a:off x="914400" y="2467897"/>
            <a:ext cx="10510838" cy="2849270"/>
          </a:xfrm>
          <a:prstGeom prst="rect">
            <a:avLst/>
          </a:prstGeom>
        </p:spPr>
      </p:pic>
    </p:spTree>
    <p:extLst>
      <p:ext uri="{BB962C8B-B14F-4D97-AF65-F5344CB8AC3E}">
        <p14:creationId xmlns:p14="http://schemas.microsoft.com/office/powerpoint/2010/main" val="360506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39AC-3893-0E48-FADB-43E95360B262}"/>
              </a:ext>
            </a:extLst>
          </p:cNvPr>
          <p:cNvSpPr>
            <a:spLocks noGrp="1"/>
          </p:cNvSpPr>
          <p:nvPr>
            <p:ph type="title"/>
          </p:nvPr>
        </p:nvSpPr>
        <p:spPr/>
        <p:txBody>
          <a:bodyPr/>
          <a:lstStyle/>
          <a:p>
            <a:r>
              <a:rPr lang="en-US" dirty="0"/>
              <a:t>Users</a:t>
            </a:r>
          </a:p>
        </p:txBody>
      </p:sp>
      <p:pic>
        <p:nvPicPr>
          <p:cNvPr id="6" name="Content Placeholder 5">
            <a:extLst>
              <a:ext uri="{FF2B5EF4-FFF2-40B4-BE49-F238E27FC236}">
                <a16:creationId xmlns:a16="http://schemas.microsoft.com/office/drawing/2014/main" id="{CAE0D2DE-208E-445A-76C1-2445DBF1A91E}"/>
              </a:ext>
            </a:extLst>
          </p:cNvPr>
          <p:cNvPicPr>
            <a:picLocks noGrp="1" noChangeAspect="1"/>
          </p:cNvPicPr>
          <p:nvPr>
            <p:ph sz="quarter" idx="4"/>
          </p:nvPr>
        </p:nvPicPr>
        <p:blipFill>
          <a:blip r:embed="rId2"/>
          <a:stretch>
            <a:fillRect/>
          </a:stretch>
        </p:blipFill>
        <p:spPr>
          <a:xfrm>
            <a:off x="1983111" y="2454847"/>
            <a:ext cx="8225777" cy="3572990"/>
          </a:xfrm>
        </p:spPr>
      </p:pic>
      <p:sp>
        <p:nvSpPr>
          <p:cNvPr id="4" name="Slide Number Placeholder 3">
            <a:extLst>
              <a:ext uri="{FF2B5EF4-FFF2-40B4-BE49-F238E27FC236}">
                <a16:creationId xmlns:a16="http://schemas.microsoft.com/office/drawing/2014/main" id="{300D7963-8D1B-87D4-4024-FD2E43FA2C87}"/>
              </a:ext>
            </a:extLst>
          </p:cNvPr>
          <p:cNvSpPr>
            <a:spLocks noGrp="1"/>
          </p:cNvSpPr>
          <p:nvPr>
            <p:ph type="sldNum" sz="quarter" idx="10"/>
          </p:nvPr>
        </p:nvSpPr>
        <p:spPr/>
        <p:txBody>
          <a:bodyPr/>
          <a:lstStyle/>
          <a:p>
            <a:fld id="{48F63A3B-78C7-47BE-AE5E-E10140E04643}" type="slidenum">
              <a:rPr lang="en-US" smtClean="0"/>
              <a:pPr/>
              <a:t>38</a:t>
            </a:fld>
            <a:endParaRPr lang="en-US" dirty="0"/>
          </a:p>
        </p:txBody>
      </p:sp>
    </p:spTree>
    <p:extLst>
      <p:ext uri="{BB962C8B-B14F-4D97-AF65-F5344CB8AC3E}">
        <p14:creationId xmlns:p14="http://schemas.microsoft.com/office/powerpoint/2010/main" val="2771260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5222"/>
            <a:ext cx="10511627" cy="1012785"/>
          </a:xfrm>
        </p:spPr>
        <p:txBody>
          <a:bodyPr/>
          <a:lstStyle/>
          <a:p>
            <a:pPr algn="l"/>
            <a:r>
              <a:rPr lang="en-US" dirty="0"/>
              <a:t>Test Cases</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39</a:t>
            </a:fld>
            <a:endParaRPr lang="en-US" dirty="0"/>
          </a:p>
        </p:txBody>
      </p:sp>
      <p:pic>
        <p:nvPicPr>
          <p:cNvPr id="6" name="Content Placeholder 5">
            <a:extLst>
              <a:ext uri="{FF2B5EF4-FFF2-40B4-BE49-F238E27FC236}">
                <a16:creationId xmlns:a16="http://schemas.microsoft.com/office/drawing/2014/main" id="{2FFDF579-EF04-C2A9-A042-017D1C0C51F9}"/>
              </a:ext>
            </a:extLst>
          </p:cNvPr>
          <p:cNvPicPr>
            <a:picLocks noGrp="1" noChangeAspect="1"/>
          </p:cNvPicPr>
          <p:nvPr>
            <p:ph sz="quarter" idx="4"/>
          </p:nvPr>
        </p:nvPicPr>
        <p:blipFill>
          <a:blip r:embed="rId2"/>
          <a:stretch>
            <a:fillRect/>
          </a:stretch>
        </p:blipFill>
        <p:spPr>
          <a:xfrm>
            <a:off x="600515" y="1130710"/>
            <a:ext cx="11001550" cy="5722068"/>
          </a:xfrm>
          <a:prstGeom prst="rect">
            <a:avLst/>
          </a:prstGeom>
        </p:spPr>
      </p:pic>
    </p:spTree>
    <p:extLst>
      <p:ext uri="{BB962C8B-B14F-4D97-AF65-F5344CB8AC3E}">
        <p14:creationId xmlns:p14="http://schemas.microsoft.com/office/powerpoint/2010/main" val="215084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428F-63D1-D7FC-1B3B-4794AB05ACD8}"/>
              </a:ext>
            </a:extLst>
          </p:cNvPr>
          <p:cNvSpPr>
            <a:spLocks noGrp="1"/>
          </p:cNvSpPr>
          <p:nvPr>
            <p:ph type="title"/>
          </p:nvPr>
        </p:nvSpPr>
        <p:spPr>
          <a:xfrm>
            <a:off x="400051" y="138006"/>
            <a:ext cx="5224001" cy="1524662"/>
          </a:xfrm>
        </p:spPr>
        <p:txBody>
          <a:bodyPr/>
          <a:lstStyle/>
          <a:p>
            <a:r>
              <a:rPr lang="en-US" dirty="0"/>
              <a:t>What is Rest API?</a:t>
            </a:r>
          </a:p>
        </p:txBody>
      </p:sp>
      <p:sp>
        <p:nvSpPr>
          <p:cNvPr id="3" name="Slide Number Placeholder 2">
            <a:extLst>
              <a:ext uri="{FF2B5EF4-FFF2-40B4-BE49-F238E27FC236}">
                <a16:creationId xmlns:a16="http://schemas.microsoft.com/office/drawing/2014/main" id="{97A56BCE-F291-5A81-C76F-F73B14CB56C4}"/>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4" name="Text Placeholder 3">
            <a:extLst>
              <a:ext uri="{FF2B5EF4-FFF2-40B4-BE49-F238E27FC236}">
                <a16:creationId xmlns:a16="http://schemas.microsoft.com/office/drawing/2014/main" id="{6C304CDE-C6F0-6E6B-64E8-EB8CB73B925E}"/>
              </a:ext>
            </a:extLst>
          </p:cNvPr>
          <p:cNvSpPr>
            <a:spLocks noGrp="1"/>
          </p:cNvSpPr>
          <p:nvPr>
            <p:ph type="body" sz="half" idx="2"/>
          </p:nvPr>
        </p:nvSpPr>
        <p:spPr>
          <a:xfrm>
            <a:off x="400051" y="1830320"/>
            <a:ext cx="3483692" cy="3567086"/>
          </a:xfrm>
        </p:spPr>
        <p:txBody>
          <a:bodyPr>
            <a:normAutofit fontScale="92500" lnSpcReduction="10000"/>
          </a:bodyPr>
          <a:lstStyle/>
          <a:p>
            <a:r>
              <a:rPr lang="en-US" dirty="0"/>
              <a:t>REST stands for Representational State Transfer. REST defines a set of functions like GET, PUT, DELETE, etc. that clients can use to access server data. Clients and servers exchange data using HTTP.</a:t>
            </a:r>
          </a:p>
          <a:p>
            <a:endParaRPr lang="en-US" dirty="0"/>
          </a:p>
          <a:p>
            <a:r>
              <a:rPr lang="en-US" dirty="0"/>
              <a:t>The main feature of REST API is statelessness. Statelessness means that servers do not save client data between requests. Client requests to the server are similar to URLs you type in your browser to visit a website. The response from the server is plain data, without the typical graphical rendering of a web page.</a:t>
            </a:r>
          </a:p>
        </p:txBody>
      </p:sp>
      <p:pic>
        <p:nvPicPr>
          <p:cNvPr id="2052" name="Picture 4" descr="Rest API Architecture. REST API architecture refers to the… | by Ritu  Shikha | Medium">
            <a:extLst>
              <a:ext uri="{FF2B5EF4-FFF2-40B4-BE49-F238E27FC236}">
                <a16:creationId xmlns:a16="http://schemas.microsoft.com/office/drawing/2014/main" id="{FDD4E474-5F1B-54F5-9148-FE7049DDDC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7303" y="1949987"/>
            <a:ext cx="6577935" cy="421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854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914400" y="103200"/>
            <a:ext cx="10511627" cy="1012785"/>
          </a:xfrm>
        </p:spPr>
        <p:txBody>
          <a:bodyPr/>
          <a:lstStyle/>
          <a:p>
            <a:pPr algn="l"/>
            <a:r>
              <a:rPr lang="en-US" dirty="0" err="1"/>
              <a:t>PostMAn</a:t>
            </a:r>
            <a:r>
              <a:rPr lang="en-US" dirty="0"/>
              <a:t> Execution</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40</a:t>
            </a:fld>
            <a:endParaRPr lang="en-US" dirty="0"/>
          </a:p>
        </p:txBody>
      </p:sp>
      <p:pic>
        <p:nvPicPr>
          <p:cNvPr id="7" name="Content Placeholder 6">
            <a:extLst>
              <a:ext uri="{FF2B5EF4-FFF2-40B4-BE49-F238E27FC236}">
                <a16:creationId xmlns:a16="http://schemas.microsoft.com/office/drawing/2014/main" id="{9F72892E-A673-63F7-62A5-3CECE7E759E8}"/>
              </a:ext>
            </a:extLst>
          </p:cNvPr>
          <p:cNvPicPr>
            <a:picLocks noGrp="1" noChangeAspect="1"/>
          </p:cNvPicPr>
          <p:nvPr>
            <p:ph sz="quarter" idx="4"/>
          </p:nvPr>
        </p:nvPicPr>
        <p:blipFill>
          <a:blip r:embed="rId2"/>
          <a:stretch>
            <a:fillRect/>
          </a:stretch>
        </p:blipFill>
        <p:spPr>
          <a:xfrm>
            <a:off x="447498" y="1115985"/>
            <a:ext cx="11095573" cy="5355843"/>
          </a:xfrm>
        </p:spPr>
      </p:pic>
    </p:spTree>
    <p:extLst>
      <p:ext uri="{BB962C8B-B14F-4D97-AF65-F5344CB8AC3E}">
        <p14:creationId xmlns:p14="http://schemas.microsoft.com/office/powerpoint/2010/main" val="442546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6F3-E194-E1B9-BA5E-286527B20C85}"/>
              </a:ext>
            </a:extLst>
          </p:cNvPr>
          <p:cNvSpPr>
            <a:spLocks noGrp="1"/>
          </p:cNvSpPr>
          <p:nvPr>
            <p:ph type="title"/>
          </p:nvPr>
        </p:nvSpPr>
        <p:spPr>
          <a:xfrm>
            <a:off x="550606" y="87332"/>
            <a:ext cx="10511627" cy="1012785"/>
          </a:xfrm>
        </p:spPr>
        <p:txBody>
          <a:bodyPr/>
          <a:lstStyle/>
          <a:p>
            <a:pPr algn="l"/>
            <a:r>
              <a:rPr lang="en-US" sz="2800" dirty="0" err="1"/>
              <a:t>Restassured</a:t>
            </a:r>
            <a:r>
              <a:rPr lang="en-US" sz="2800" dirty="0"/>
              <a:t> Testcases executed</a:t>
            </a:r>
          </a:p>
        </p:txBody>
      </p:sp>
      <p:sp>
        <p:nvSpPr>
          <p:cNvPr id="4" name="Slide Number Placeholder 3">
            <a:extLst>
              <a:ext uri="{FF2B5EF4-FFF2-40B4-BE49-F238E27FC236}">
                <a16:creationId xmlns:a16="http://schemas.microsoft.com/office/drawing/2014/main" id="{534E4EA9-3ED2-32BF-D5AB-4009E0EE776B}"/>
              </a:ext>
            </a:extLst>
          </p:cNvPr>
          <p:cNvSpPr>
            <a:spLocks noGrp="1"/>
          </p:cNvSpPr>
          <p:nvPr>
            <p:ph type="sldNum" sz="quarter" idx="10"/>
          </p:nvPr>
        </p:nvSpPr>
        <p:spPr/>
        <p:txBody>
          <a:bodyPr/>
          <a:lstStyle/>
          <a:p>
            <a:fld id="{48F63A3B-78C7-47BE-AE5E-E10140E04643}" type="slidenum">
              <a:rPr lang="en-US" smtClean="0"/>
              <a:pPr/>
              <a:t>41</a:t>
            </a:fld>
            <a:endParaRPr lang="en-US" dirty="0"/>
          </a:p>
        </p:txBody>
      </p:sp>
      <p:pic>
        <p:nvPicPr>
          <p:cNvPr id="7" name="Content Placeholder 6">
            <a:extLst>
              <a:ext uri="{FF2B5EF4-FFF2-40B4-BE49-F238E27FC236}">
                <a16:creationId xmlns:a16="http://schemas.microsoft.com/office/drawing/2014/main" id="{4E2F52E3-CA19-E263-AEBB-50C8DE1F2AB7}"/>
              </a:ext>
            </a:extLst>
          </p:cNvPr>
          <p:cNvPicPr>
            <a:picLocks noGrp="1" noChangeAspect="1"/>
          </p:cNvPicPr>
          <p:nvPr>
            <p:ph sz="quarter" idx="4"/>
          </p:nvPr>
        </p:nvPicPr>
        <p:blipFill>
          <a:blip r:embed="rId2"/>
          <a:stretch>
            <a:fillRect/>
          </a:stretch>
        </p:blipFill>
        <p:spPr>
          <a:xfrm>
            <a:off x="550606" y="1367001"/>
            <a:ext cx="10875420" cy="5403667"/>
          </a:xfrm>
        </p:spPr>
      </p:pic>
    </p:spTree>
    <p:extLst>
      <p:ext uri="{BB962C8B-B14F-4D97-AF65-F5344CB8AC3E}">
        <p14:creationId xmlns:p14="http://schemas.microsoft.com/office/powerpoint/2010/main" val="2764898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5B5E-52B2-6877-B590-9E628A77D44E}"/>
              </a:ext>
            </a:extLst>
          </p:cNvPr>
          <p:cNvSpPr>
            <a:spLocks noGrp="1"/>
          </p:cNvSpPr>
          <p:nvPr>
            <p:ph type="title"/>
          </p:nvPr>
        </p:nvSpPr>
        <p:spPr>
          <a:xfrm>
            <a:off x="840186" y="329686"/>
            <a:ext cx="10511627" cy="1012785"/>
          </a:xfrm>
        </p:spPr>
        <p:txBody>
          <a:bodyPr/>
          <a:lstStyle/>
          <a:p>
            <a:pPr algn="l"/>
            <a:r>
              <a:rPr lang="en-US" dirty="0"/>
              <a:t>Bug Report</a:t>
            </a:r>
          </a:p>
        </p:txBody>
      </p:sp>
      <p:sp>
        <p:nvSpPr>
          <p:cNvPr id="4" name="Slide Number Placeholder 3">
            <a:extLst>
              <a:ext uri="{FF2B5EF4-FFF2-40B4-BE49-F238E27FC236}">
                <a16:creationId xmlns:a16="http://schemas.microsoft.com/office/drawing/2014/main" id="{A07EB4B9-FF23-825D-AEAD-BADD5E8A04B6}"/>
              </a:ext>
            </a:extLst>
          </p:cNvPr>
          <p:cNvSpPr>
            <a:spLocks noGrp="1"/>
          </p:cNvSpPr>
          <p:nvPr>
            <p:ph type="sldNum" sz="quarter" idx="10"/>
          </p:nvPr>
        </p:nvSpPr>
        <p:spPr/>
        <p:txBody>
          <a:bodyPr/>
          <a:lstStyle/>
          <a:p>
            <a:fld id="{48F63A3B-78C7-47BE-AE5E-E10140E04643}" type="slidenum">
              <a:rPr lang="en-US" smtClean="0"/>
              <a:pPr/>
              <a:t>42</a:t>
            </a:fld>
            <a:endParaRPr lang="en-US" dirty="0"/>
          </a:p>
        </p:txBody>
      </p:sp>
      <p:pic>
        <p:nvPicPr>
          <p:cNvPr id="6" name="Content Placeholder 5">
            <a:extLst>
              <a:ext uri="{FF2B5EF4-FFF2-40B4-BE49-F238E27FC236}">
                <a16:creationId xmlns:a16="http://schemas.microsoft.com/office/drawing/2014/main" id="{02FE18F5-E0F2-CBA2-3A74-B8F0DB44749F}"/>
              </a:ext>
            </a:extLst>
          </p:cNvPr>
          <p:cNvPicPr>
            <a:picLocks noGrp="1" noChangeAspect="1"/>
          </p:cNvPicPr>
          <p:nvPr>
            <p:ph sz="quarter" idx="4"/>
          </p:nvPr>
        </p:nvPicPr>
        <p:blipFill>
          <a:blip r:embed="rId2"/>
          <a:stretch>
            <a:fillRect/>
          </a:stretch>
        </p:blipFill>
        <p:spPr>
          <a:xfrm>
            <a:off x="914400" y="2251588"/>
            <a:ext cx="10510838" cy="3406318"/>
          </a:xfrm>
          <a:prstGeom prst="rect">
            <a:avLst/>
          </a:prstGeom>
        </p:spPr>
      </p:pic>
    </p:spTree>
    <p:extLst>
      <p:ext uri="{BB962C8B-B14F-4D97-AF65-F5344CB8AC3E}">
        <p14:creationId xmlns:p14="http://schemas.microsoft.com/office/powerpoint/2010/main" val="2962752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925C48-9209-67BB-8B4E-A9825F8326DA}"/>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
        <p:nvSpPr>
          <p:cNvPr id="4" name="Title 1">
            <a:extLst>
              <a:ext uri="{FF2B5EF4-FFF2-40B4-BE49-F238E27FC236}">
                <a16:creationId xmlns:a16="http://schemas.microsoft.com/office/drawing/2014/main" id="{CBEC5BA5-3686-34F5-479C-5B0190495D1C}"/>
              </a:ext>
            </a:extLst>
          </p:cNvPr>
          <p:cNvSpPr txBox="1">
            <a:spLocks/>
          </p:cNvSpPr>
          <p:nvPr/>
        </p:nvSpPr>
        <p:spPr>
          <a:xfrm>
            <a:off x="4045974" y="2315803"/>
            <a:ext cx="4100052" cy="3495061"/>
          </a:xfrm>
          <a:prstGeom prst="rect">
            <a:avLst/>
          </a:prstGeom>
        </p:spPr>
        <p:txBody>
          <a:bodyPr/>
          <a:lst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a:lstStyle>
          <a:p>
            <a:r>
              <a:rPr lang="en-US" dirty="0"/>
              <a:t>Full Project Execution</a:t>
            </a:r>
          </a:p>
        </p:txBody>
      </p:sp>
    </p:spTree>
    <p:extLst>
      <p:ext uri="{BB962C8B-B14F-4D97-AF65-F5344CB8AC3E}">
        <p14:creationId xmlns:p14="http://schemas.microsoft.com/office/powerpoint/2010/main" val="4036041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8095-3EDF-0FD8-A56A-1F1916B1485F}"/>
              </a:ext>
            </a:extLst>
          </p:cNvPr>
          <p:cNvSpPr>
            <a:spLocks noGrp="1"/>
          </p:cNvSpPr>
          <p:nvPr>
            <p:ph type="title"/>
          </p:nvPr>
        </p:nvSpPr>
        <p:spPr>
          <a:xfrm>
            <a:off x="758952" y="2747971"/>
            <a:ext cx="10671048" cy="1362057"/>
          </a:xfrm>
        </p:spPr>
        <p:txBody>
          <a:bodyPr/>
          <a:lstStyle/>
          <a:p>
            <a:r>
              <a:rPr lang="en-US" dirty="0"/>
              <a:t>Project Video</a:t>
            </a:r>
          </a:p>
        </p:txBody>
      </p:sp>
      <p:sp>
        <p:nvSpPr>
          <p:cNvPr id="3" name="Slide Number Placeholder 2">
            <a:extLst>
              <a:ext uri="{FF2B5EF4-FFF2-40B4-BE49-F238E27FC236}">
                <a16:creationId xmlns:a16="http://schemas.microsoft.com/office/drawing/2014/main" id="{B54C768E-50C3-307A-4920-3B6FDE3E6F92}"/>
              </a:ext>
            </a:extLst>
          </p:cNvPr>
          <p:cNvSpPr>
            <a:spLocks noGrp="1"/>
          </p:cNvSpPr>
          <p:nvPr>
            <p:ph type="sldNum" sz="quarter" idx="12"/>
          </p:nvPr>
        </p:nvSpPr>
        <p:spPr/>
        <p:txBody>
          <a:bodyPr/>
          <a:lstStyle/>
          <a:p>
            <a:fld id="{48F63A3B-78C7-47BE-AE5E-E10140E04643}" type="slidenum">
              <a:rPr lang="en-US" smtClean="0"/>
              <a:pPr/>
              <a:t>44</a:t>
            </a:fld>
            <a:endParaRPr lang="en-US" dirty="0"/>
          </a:p>
        </p:txBody>
      </p:sp>
    </p:spTree>
    <p:extLst>
      <p:ext uri="{BB962C8B-B14F-4D97-AF65-F5344CB8AC3E}">
        <p14:creationId xmlns:p14="http://schemas.microsoft.com/office/powerpoint/2010/main" val="2257155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4631-F6F8-9B79-0CA7-6851A69FC53D}"/>
              </a:ext>
            </a:extLst>
          </p:cNvPr>
          <p:cNvSpPr>
            <a:spLocks noGrp="1"/>
          </p:cNvSpPr>
          <p:nvPr>
            <p:ph type="title"/>
          </p:nvPr>
        </p:nvSpPr>
        <p:spPr>
          <a:xfrm>
            <a:off x="492959" y="186550"/>
            <a:ext cx="10511627" cy="1012785"/>
          </a:xfrm>
        </p:spPr>
        <p:txBody>
          <a:bodyPr/>
          <a:lstStyle/>
          <a:p>
            <a:pPr algn="l"/>
            <a:r>
              <a:rPr lang="en-US" dirty="0"/>
              <a:t>Allure </a:t>
            </a:r>
            <a:r>
              <a:rPr lang="en-US" dirty="0" err="1"/>
              <a:t>REport</a:t>
            </a:r>
            <a:endParaRPr lang="en-US" dirty="0"/>
          </a:p>
        </p:txBody>
      </p:sp>
      <p:pic>
        <p:nvPicPr>
          <p:cNvPr id="6" name="Content Placeholder 5">
            <a:extLst>
              <a:ext uri="{FF2B5EF4-FFF2-40B4-BE49-F238E27FC236}">
                <a16:creationId xmlns:a16="http://schemas.microsoft.com/office/drawing/2014/main" id="{D3576AD7-82B1-5FCB-2BB0-864F7BA0FFB5}"/>
              </a:ext>
            </a:extLst>
          </p:cNvPr>
          <p:cNvPicPr>
            <a:picLocks noGrp="1" noChangeAspect="1"/>
          </p:cNvPicPr>
          <p:nvPr>
            <p:ph sz="quarter" idx="4"/>
          </p:nvPr>
        </p:nvPicPr>
        <p:blipFill>
          <a:blip r:embed="rId2"/>
          <a:stretch>
            <a:fillRect/>
          </a:stretch>
        </p:blipFill>
        <p:spPr>
          <a:xfrm>
            <a:off x="492959" y="1199335"/>
            <a:ext cx="6074989" cy="2808997"/>
          </a:xfrm>
        </p:spPr>
      </p:pic>
      <p:sp>
        <p:nvSpPr>
          <p:cNvPr id="4" name="Slide Number Placeholder 3">
            <a:extLst>
              <a:ext uri="{FF2B5EF4-FFF2-40B4-BE49-F238E27FC236}">
                <a16:creationId xmlns:a16="http://schemas.microsoft.com/office/drawing/2014/main" id="{49353C30-DDE5-444D-3FD0-BD686D55FE75}"/>
              </a:ext>
            </a:extLst>
          </p:cNvPr>
          <p:cNvSpPr>
            <a:spLocks noGrp="1"/>
          </p:cNvSpPr>
          <p:nvPr>
            <p:ph type="sldNum" sz="quarter" idx="10"/>
          </p:nvPr>
        </p:nvSpPr>
        <p:spPr/>
        <p:txBody>
          <a:bodyPr/>
          <a:lstStyle/>
          <a:p>
            <a:fld id="{48F63A3B-78C7-47BE-AE5E-E10140E04643}" type="slidenum">
              <a:rPr lang="en-US" smtClean="0"/>
              <a:pPr/>
              <a:t>45</a:t>
            </a:fld>
            <a:endParaRPr lang="en-US" dirty="0"/>
          </a:p>
        </p:txBody>
      </p:sp>
      <p:pic>
        <p:nvPicPr>
          <p:cNvPr id="8" name="Picture 7">
            <a:extLst>
              <a:ext uri="{FF2B5EF4-FFF2-40B4-BE49-F238E27FC236}">
                <a16:creationId xmlns:a16="http://schemas.microsoft.com/office/drawing/2014/main" id="{FD4A4A33-F02E-90F4-9965-729B0BAB4DAC}"/>
              </a:ext>
            </a:extLst>
          </p:cNvPr>
          <p:cNvPicPr>
            <a:picLocks noChangeAspect="1"/>
          </p:cNvPicPr>
          <p:nvPr/>
        </p:nvPicPr>
        <p:blipFill>
          <a:blip r:embed="rId3"/>
          <a:srcRect l="20650" b="32039"/>
          <a:stretch/>
        </p:blipFill>
        <p:spPr>
          <a:xfrm>
            <a:off x="1562222" y="4126213"/>
            <a:ext cx="5316212" cy="2300917"/>
          </a:xfrm>
          <a:prstGeom prst="rect">
            <a:avLst/>
          </a:prstGeom>
        </p:spPr>
      </p:pic>
    </p:spTree>
    <p:extLst>
      <p:ext uri="{BB962C8B-B14F-4D97-AF65-F5344CB8AC3E}">
        <p14:creationId xmlns:p14="http://schemas.microsoft.com/office/powerpoint/2010/main" val="3899850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4631-F6F8-9B79-0CA7-6851A69FC53D}"/>
              </a:ext>
            </a:extLst>
          </p:cNvPr>
          <p:cNvSpPr>
            <a:spLocks noGrp="1"/>
          </p:cNvSpPr>
          <p:nvPr>
            <p:ph type="title"/>
          </p:nvPr>
        </p:nvSpPr>
        <p:spPr>
          <a:xfrm>
            <a:off x="492959" y="186550"/>
            <a:ext cx="10511627" cy="1012785"/>
          </a:xfrm>
        </p:spPr>
        <p:txBody>
          <a:bodyPr/>
          <a:lstStyle/>
          <a:p>
            <a:pPr algn="l"/>
            <a:r>
              <a:rPr lang="en-US" dirty="0"/>
              <a:t>Test Completion Report</a:t>
            </a:r>
          </a:p>
        </p:txBody>
      </p:sp>
      <p:sp>
        <p:nvSpPr>
          <p:cNvPr id="4" name="Slide Number Placeholder 3">
            <a:extLst>
              <a:ext uri="{FF2B5EF4-FFF2-40B4-BE49-F238E27FC236}">
                <a16:creationId xmlns:a16="http://schemas.microsoft.com/office/drawing/2014/main" id="{49353C30-DDE5-444D-3FD0-BD686D55FE75}"/>
              </a:ext>
            </a:extLst>
          </p:cNvPr>
          <p:cNvSpPr>
            <a:spLocks noGrp="1"/>
          </p:cNvSpPr>
          <p:nvPr>
            <p:ph type="sldNum" sz="quarter" idx="10"/>
          </p:nvPr>
        </p:nvSpPr>
        <p:spPr/>
        <p:txBody>
          <a:bodyPr/>
          <a:lstStyle/>
          <a:p>
            <a:fld id="{48F63A3B-78C7-47BE-AE5E-E10140E04643}" type="slidenum">
              <a:rPr lang="en-US" smtClean="0"/>
              <a:pPr/>
              <a:t>46</a:t>
            </a:fld>
            <a:endParaRPr lang="en-US" dirty="0"/>
          </a:p>
        </p:txBody>
      </p:sp>
      <p:pic>
        <p:nvPicPr>
          <p:cNvPr id="9" name="Content Placeholder 8">
            <a:extLst>
              <a:ext uri="{FF2B5EF4-FFF2-40B4-BE49-F238E27FC236}">
                <a16:creationId xmlns:a16="http://schemas.microsoft.com/office/drawing/2014/main" id="{377F0CDE-2BC7-48CC-BF56-306A13CFFDBC}"/>
              </a:ext>
            </a:extLst>
          </p:cNvPr>
          <p:cNvPicPr>
            <a:picLocks noGrp="1" noChangeAspect="1"/>
          </p:cNvPicPr>
          <p:nvPr>
            <p:ph sz="quarter" idx="4"/>
          </p:nvPr>
        </p:nvPicPr>
        <p:blipFill>
          <a:blip r:embed="rId2"/>
          <a:stretch>
            <a:fillRect/>
          </a:stretch>
        </p:blipFill>
        <p:spPr>
          <a:xfrm>
            <a:off x="2849277" y="1307844"/>
            <a:ext cx="5596633" cy="5363605"/>
          </a:xfrm>
        </p:spPr>
      </p:pic>
    </p:spTree>
    <p:extLst>
      <p:ext uri="{BB962C8B-B14F-4D97-AF65-F5344CB8AC3E}">
        <p14:creationId xmlns:p14="http://schemas.microsoft.com/office/powerpoint/2010/main" val="1785444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0446-6652-6B3C-959B-D8401C801E0C}"/>
              </a:ext>
            </a:extLst>
          </p:cNvPr>
          <p:cNvSpPr>
            <a:spLocks noGrp="1"/>
          </p:cNvSpPr>
          <p:nvPr>
            <p:ph type="ctrTitle"/>
          </p:nvPr>
        </p:nvSpPr>
        <p:spPr>
          <a:xfrm>
            <a:off x="914401" y="849782"/>
            <a:ext cx="5715000" cy="723379"/>
          </a:xfrm>
        </p:spPr>
        <p:txBody>
          <a:bodyPr/>
          <a:lstStyle/>
          <a:p>
            <a:r>
              <a:rPr lang="en-US" dirty="0"/>
              <a:t>Conclusion</a:t>
            </a:r>
          </a:p>
        </p:txBody>
      </p:sp>
      <p:sp>
        <p:nvSpPr>
          <p:cNvPr id="3" name="Subtitle 2">
            <a:extLst>
              <a:ext uri="{FF2B5EF4-FFF2-40B4-BE49-F238E27FC236}">
                <a16:creationId xmlns:a16="http://schemas.microsoft.com/office/drawing/2014/main" id="{AB04F362-E372-2274-702B-E3562D72F176}"/>
              </a:ext>
            </a:extLst>
          </p:cNvPr>
          <p:cNvSpPr>
            <a:spLocks noGrp="1"/>
          </p:cNvSpPr>
          <p:nvPr>
            <p:ph type="subTitle" idx="1"/>
          </p:nvPr>
        </p:nvSpPr>
        <p:spPr>
          <a:xfrm>
            <a:off x="914401" y="1877961"/>
            <a:ext cx="5715000" cy="4170287"/>
          </a:xfrm>
        </p:spPr>
        <p:txBody>
          <a:bodyPr/>
          <a:lstStyle/>
          <a:p>
            <a:pPr marL="342900" indent="-342900">
              <a:buFont typeface="Arial" panose="020B0604020202020204" pitchFamily="34" charset="0"/>
              <a:buChar char="•"/>
            </a:pPr>
            <a:r>
              <a:rPr lang="en-US" dirty="0"/>
              <a:t>Test Cases (Test design)</a:t>
            </a:r>
          </a:p>
          <a:p>
            <a:pPr marL="342900" indent="-342900">
              <a:buFont typeface="Arial" panose="020B0604020202020204" pitchFamily="34" charset="0"/>
              <a:buChar char="•"/>
            </a:pPr>
            <a:r>
              <a:rPr lang="en-US" dirty="0"/>
              <a:t>Postman, </a:t>
            </a:r>
            <a:r>
              <a:rPr lang="en-US" dirty="0" err="1"/>
              <a:t>Restassured</a:t>
            </a:r>
            <a:r>
              <a:rPr lang="en-US" dirty="0"/>
              <a:t> (test implementation &amp; execution)</a:t>
            </a:r>
          </a:p>
          <a:p>
            <a:pPr marL="342900" indent="-342900">
              <a:buFont typeface="Arial" panose="020B0604020202020204" pitchFamily="34" charset="0"/>
              <a:buChar char="•"/>
            </a:pPr>
            <a:r>
              <a:rPr lang="en-US" dirty="0"/>
              <a:t>Bug Report (test execution)</a:t>
            </a:r>
          </a:p>
          <a:p>
            <a:pPr marL="342900" indent="-342900">
              <a:buFont typeface="Arial" panose="020B0604020202020204" pitchFamily="34" charset="0"/>
              <a:buChar char="•"/>
            </a:pPr>
            <a:r>
              <a:rPr lang="en-US" dirty="0"/>
              <a:t>Test completion report (test completion)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6612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Any Questions?</a:t>
            </a:r>
          </a:p>
          <a:p>
            <a:endParaRPr lang="en-US" dirty="0"/>
          </a:p>
          <a:p>
            <a:r>
              <a:rPr lang="en-US" dirty="0" err="1"/>
              <a:t>Github</a:t>
            </a:r>
            <a:r>
              <a:rPr lang="en-US" dirty="0"/>
              <a:t> Of project </a:t>
            </a:r>
          </a:p>
          <a:p>
            <a:r>
              <a:rPr lang="en-US" dirty="0">
                <a:hlinkClick r:id="rId3"/>
              </a:rPr>
              <a:t>https://github.com/AliIhab/FakeRESTApi</a:t>
            </a:r>
            <a:r>
              <a:rPr lang="en-US" dirty="0"/>
              <a:t> </a:t>
            </a:r>
          </a:p>
        </p:txBody>
      </p:sp>
    </p:spTree>
    <p:extLst>
      <p:ext uri="{BB962C8B-B14F-4D97-AF65-F5344CB8AC3E}">
        <p14:creationId xmlns:p14="http://schemas.microsoft.com/office/powerpoint/2010/main" val="1973173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8676-6591-02E1-C70D-88C6EE634702}"/>
              </a:ext>
            </a:extLst>
          </p:cNvPr>
          <p:cNvSpPr>
            <a:spLocks noGrp="1"/>
          </p:cNvSpPr>
          <p:nvPr>
            <p:ph type="title"/>
          </p:nvPr>
        </p:nvSpPr>
        <p:spPr/>
        <p:txBody>
          <a:bodyPr/>
          <a:lstStyle/>
          <a:p>
            <a:r>
              <a:rPr lang="en-US" dirty="0"/>
              <a:t>Why are we Testing API?</a:t>
            </a:r>
          </a:p>
        </p:txBody>
      </p:sp>
      <p:sp>
        <p:nvSpPr>
          <p:cNvPr id="3" name="Content Placeholder 2">
            <a:extLst>
              <a:ext uri="{FF2B5EF4-FFF2-40B4-BE49-F238E27FC236}">
                <a16:creationId xmlns:a16="http://schemas.microsoft.com/office/drawing/2014/main" id="{B434EEBC-CEBC-F1A4-AD02-06D18B57E941}"/>
              </a:ext>
            </a:extLst>
          </p:cNvPr>
          <p:cNvSpPr>
            <a:spLocks noGrp="1"/>
          </p:cNvSpPr>
          <p:nvPr>
            <p:ph sz="half" idx="2"/>
          </p:nvPr>
        </p:nvSpPr>
        <p:spPr>
          <a:xfrm>
            <a:off x="1550564" y="2303028"/>
            <a:ext cx="4417617" cy="3961593"/>
          </a:xfrm>
        </p:spPr>
        <p:txBody>
          <a:bodyPr/>
          <a:lstStyle/>
          <a:p>
            <a:r>
              <a:rPr lang="en-US" dirty="0"/>
              <a:t>API testing lets Testers start testing early in the development cycle before the UI is ready. Any request that doesn't produce the appropriate value at the server layer won't be displayed on the UI layer. This lets Testers eliminate at least half of the existing bugs before they become more serious problems.</a:t>
            </a:r>
          </a:p>
          <a:p>
            <a:r>
              <a:rPr lang="en-US" dirty="0"/>
              <a:t> It also lets testers make requests that might not be possible through the UI -- a necessity for exposing security flaws.</a:t>
            </a:r>
          </a:p>
        </p:txBody>
      </p:sp>
      <p:sp>
        <p:nvSpPr>
          <p:cNvPr id="5" name="Slide Number Placeholder 4">
            <a:extLst>
              <a:ext uri="{FF2B5EF4-FFF2-40B4-BE49-F238E27FC236}">
                <a16:creationId xmlns:a16="http://schemas.microsoft.com/office/drawing/2014/main" id="{DCF2137D-4377-E7B1-789F-D8C38F48FC7D}"/>
              </a:ext>
            </a:extLst>
          </p:cNvPr>
          <p:cNvSpPr>
            <a:spLocks noGrp="1"/>
          </p:cNvSpPr>
          <p:nvPr>
            <p:ph type="sldNum" sz="quarter" idx="10"/>
          </p:nvPr>
        </p:nvSpPr>
        <p:spPr/>
        <p:txBody>
          <a:bodyPr/>
          <a:lstStyle/>
          <a:p>
            <a:fld id="{48F63A3B-78C7-47BE-AE5E-E10140E04643}" type="slidenum">
              <a:rPr lang="en-US" smtClean="0"/>
              <a:pPr/>
              <a:t>5</a:t>
            </a:fld>
            <a:endParaRPr lang="en-US" dirty="0"/>
          </a:p>
        </p:txBody>
      </p:sp>
      <p:pic>
        <p:nvPicPr>
          <p:cNvPr id="3074" name="Picture 2" descr="What is API testing? Everything you need to know | DECODE">
            <a:extLst>
              <a:ext uri="{FF2B5EF4-FFF2-40B4-BE49-F238E27FC236}">
                <a16:creationId xmlns:a16="http://schemas.microsoft.com/office/drawing/2014/main" id="{3933C397-BADF-FDDC-4D0D-1231A4F814D3}"/>
              </a:ext>
            </a:extLst>
          </p:cNvPr>
          <p:cNvPicPr>
            <a:picLocks noGrp="1" noChangeAspect="1" noChangeArrowheads="1"/>
          </p:cNvPicPr>
          <p:nvPr>
            <p:ph sz="half" idx="15"/>
          </p:nvPr>
        </p:nvPicPr>
        <p:blipFill rotWithShape="1">
          <a:blip r:embed="rId2">
            <a:extLst>
              <a:ext uri="{28A0092B-C50C-407E-A947-70E740481C1C}">
                <a14:useLocalDpi xmlns:a14="http://schemas.microsoft.com/office/drawing/2010/main" val="0"/>
              </a:ext>
            </a:extLst>
          </a:blip>
          <a:srcRect l="10479" r="10849"/>
          <a:stretch/>
        </p:blipFill>
        <p:spPr bwMode="auto">
          <a:xfrm>
            <a:off x="6744929" y="2303028"/>
            <a:ext cx="5063613" cy="386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60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3CF8-3E35-7887-D503-77EF0065AFFC}"/>
              </a:ext>
            </a:extLst>
          </p:cNvPr>
          <p:cNvSpPr>
            <a:spLocks noGrp="1"/>
          </p:cNvSpPr>
          <p:nvPr>
            <p:ph type="title"/>
          </p:nvPr>
        </p:nvSpPr>
        <p:spPr/>
        <p:txBody>
          <a:bodyPr/>
          <a:lstStyle/>
          <a:p>
            <a:r>
              <a:rPr lang="en-US" dirty="0"/>
              <a:t>Project Website</a:t>
            </a:r>
          </a:p>
        </p:txBody>
      </p:sp>
      <p:sp>
        <p:nvSpPr>
          <p:cNvPr id="3" name="Content Placeholder 2">
            <a:extLst>
              <a:ext uri="{FF2B5EF4-FFF2-40B4-BE49-F238E27FC236}">
                <a16:creationId xmlns:a16="http://schemas.microsoft.com/office/drawing/2014/main" id="{37CB5722-3D06-3C1B-34A9-4A56C49D4695}"/>
              </a:ext>
            </a:extLst>
          </p:cNvPr>
          <p:cNvSpPr>
            <a:spLocks noGrp="1"/>
          </p:cNvSpPr>
          <p:nvPr>
            <p:ph sz="half" idx="2"/>
          </p:nvPr>
        </p:nvSpPr>
        <p:spPr/>
        <p:txBody>
          <a:bodyPr/>
          <a:lstStyle/>
          <a:p>
            <a:r>
              <a:rPr lang="en-US" dirty="0">
                <a:hlinkClick r:id="rId2"/>
              </a:rPr>
              <a:t>https://fakerestapi.azurewebsites.net/</a:t>
            </a:r>
            <a:r>
              <a:rPr lang="en-US" dirty="0"/>
              <a:t> </a:t>
            </a:r>
          </a:p>
          <a:p>
            <a:pPr lvl="1"/>
            <a:r>
              <a:rPr lang="en-US" dirty="0"/>
              <a:t>Endpoints</a:t>
            </a:r>
          </a:p>
          <a:p>
            <a:pPr lvl="2"/>
            <a:r>
              <a:rPr lang="en-US" dirty="0"/>
              <a:t>Activities	/</a:t>
            </a:r>
            <a:r>
              <a:rPr lang="en-US" dirty="0" err="1"/>
              <a:t>api</a:t>
            </a:r>
            <a:r>
              <a:rPr lang="en-US" dirty="0"/>
              <a:t>/v1/Activities</a:t>
            </a:r>
          </a:p>
          <a:p>
            <a:pPr lvl="2"/>
            <a:r>
              <a:rPr lang="en-US" dirty="0"/>
              <a:t>Authors	/</a:t>
            </a:r>
            <a:r>
              <a:rPr lang="en-US" dirty="0" err="1"/>
              <a:t>api</a:t>
            </a:r>
            <a:r>
              <a:rPr lang="en-US" dirty="0"/>
              <a:t>/v1/Authors</a:t>
            </a:r>
          </a:p>
          <a:p>
            <a:pPr lvl="2"/>
            <a:r>
              <a:rPr lang="en-US" dirty="0"/>
              <a:t>Books		/</a:t>
            </a:r>
            <a:r>
              <a:rPr lang="en-US" dirty="0" err="1"/>
              <a:t>api</a:t>
            </a:r>
            <a:r>
              <a:rPr lang="en-US" dirty="0"/>
              <a:t>/v1/Books</a:t>
            </a:r>
          </a:p>
          <a:p>
            <a:pPr lvl="2"/>
            <a:r>
              <a:rPr lang="en-US" dirty="0" err="1"/>
              <a:t>CoverPhotos</a:t>
            </a:r>
            <a:r>
              <a:rPr lang="en-US" dirty="0"/>
              <a:t>	/</a:t>
            </a:r>
            <a:r>
              <a:rPr lang="en-US" dirty="0" err="1"/>
              <a:t>api</a:t>
            </a:r>
            <a:r>
              <a:rPr lang="en-US" dirty="0"/>
              <a:t>/v1/</a:t>
            </a:r>
            <a:r>
              <a:rPr lang="en-US" dirty="0" err="1"/>
              <a:t>Coverphotos</a:t>
            </a:r>
            <a:endParaRPr lang="en-US" dirty="0"/>
          </a:p>
          <a:p>
            <a:pPr lvl="2"/>
            <a:r>
              <a:rPr lang="en-US" dirty="0"/>
              <a:t>Users 		/</a:t>
            </a:r>
            <a:r>
              <a:rPr lang="en-US" dirty="0" err="1"/>
              <a:t>api</a:t>
            </a:r>
            <a:r>
              <a:rPr lang="en-US" dirty="0"/>
              <a:t>/v1/Users</a:t>
            </a:r>
          </a:p>
        </p:txBody>
      </p:sp>
      <p:sp>
        <p:nvSpPr>
          <p:cNvPr id="4" name="Content Placeholder 3">
            <a:extLst>
              <a:ext uri="{FF2B5EF4-FFF2-40B4-BE49-F238E27FC236}">
                <a16:creationId xmlns:a16="http://schemas.microsoft.com/office/drawing/2014/main" id="{D14F40D4-CEC4-D6ED-A03E-E5F01B4968D6}"/>
              </a:ext>
            </a:extLst>
          </p:cNvPr>
          <p:cNvSpPr>
            <a:spLocks noGrp="1"/>
          </p:cNvSpPr>
          <p:nvPr>
            <p:ph sz="half" idx="15"/>
          </p:nvPr>
        </p:nvSpPr>
        <p:spPr/>
        <p:txBody>
          <a:bodyPr/>
          <a:lstStyle/>
          <a:p>
            <a:r>
              <a:rPr lang="en-US" dirty="0"/>
              <a:t>Methods for each endpoint</a:t>
            </a:r>
          </a:p>
          <a:p>
            <a:pPr lvl="1"/>
            <a:r>
              <a:rPr lang="en-US" dirty="0"/>
              <a:t>Get</a:t>
            </a:r>
          </a:p>
          <a:p>
            <a:pPr lvl="1"/>
            <a:r>
              <a:rPr lang="en-US" dirty="0"/>
              <a:t>Post</a:t>
            </a:r>
          </a:p>
          <a:p>
            <a:pPr lvl="1"/>
            <a:r>
              <a:rPr lang="en-US" dirty="0"/>
              <a:t>Put</a:t>
            </a:r>
          </a:p>
          <a:p>
            <a:pPr lvl="1"/>
            <a:r>
              <a:rPr lang="en-US" dirty="0"/>
              <a:t>Delete</a:t>
            </a:r>
          </a:p>
        </p:txBody>
      </p:sp>
      <p:sp>
        <p:nvSpPr>
          <p:cNvPr id="5" name="Slide Number Placeholder 4">
            <a:extLst>
              <a:ext uri="{FF2B5EF4-FFF2-40B4-BE49-F238E27FC236}">
                <a16:creationId xmlns:a16="http://schemas.microsoft.com/office/drawing/2014/main" id="{F0ACF8F9-6322-9C84-3892-5099379DEF47}"/>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3782740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700B-F2C0-E2C1-522E-7271C4264AA3}"/>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9FAA69B6-1151-C309-A022-6FA55DFAC5FB}"/>
              </a:ext>
            </a:extLst>
          </p:cNvPr>
          <p:cNvSpPr>
            <a:spLocks noGrp="1"/>
          </p:cNvSpPr>
          <p:nvPr>
            <p:ph idx="13"/>
          </p:nvPr>
        </p:nvSpPr>
        <p:spPr/>
        <p:txBody>
          <a:bodyPr/>
          <a:lstStyle/>
          <a:p>
            <a:pPr marL="342900" indent="-342900">
              <a:buFont typeface="Arial" panose="020B0604020202020204" pitchFamily="34" charset="0"/>
              <a:buChar char="•"/>
            </a:pPr>
            <a:r>
              <a:rPr lang="en-US" dirty="0"/>
              <a:t>Postman</a:t>
            </a:r>
          </a:p>
          <a:p>
            <a:pPr marL="342900" indent="-342900">
              <a:buFont typeface="Arial" panose="020B0604020202020204" pitchFamily="34" charset="0"/>
              <a:buChar char="•"/>
            </a:pPr>
            <a:r>
              <a:rPr lang="en-US" dirty="0" err="1"/>
              <a:t>Restassured</a:t>
            </a:r>
            <a:endParaRPr lang="en-US" dirty="0"/>
          </a:p>
          <a:p>
            <a:pPr marL="342900" indent="-342900">
              <a:buFont typeface="Arial" panose="020B0604020202020204" pitchFamily="34" charset="0"/>
              <a:buChar char="•"/>
            </a:pPr>
            <a:r>
              <a:rPr lang="en-US" dirty="0" err="1"/>
              <a:t>Testng</a:t>
            </a:r>
            <a:endParaRPr lang="en-US" dirty="0"/>
          </a:p>
          <a:p>
            <a:pPr marL="342900" indent="-342900">
              <a:buFont typeface="Arial" panose="020B0604020202020204" pitchFamily="34" charset="0"/>
              <a:buChar char="•"/>
            </a:pPr>
            <a:r>
              <a:rPr lang="en-US" dirty="0"/>
              <a:t>Allure(for report Generation)</a:t>
            </a:r>
          </a:p>
          <a:p>
            <a:pPr marL="342900" indent="-342900">
              <a:buFont typeface="Arial" panose="020B0604020202020204" pitchFamily="34" charset="0"/>
              <a:buChar char="•"/>
            </a:pPr>
            <a:r>
              <a:rPr lang="en-US" dirty="0" err="1"/>
              <a:t>Intellij</a:t>
            </a:r>
            <a:r>
              <a:rPr lang="en-US" dirty="0"/>
              <a:t> (Java programming language)</a:t>
            </a:r>
          </a:p>
        </p:txBody>
      </p:sp>
      <p:sp>
        <p:nvSpPr>
          <p:cNvPr id="4" name="Picture Placeholder 3">
            <a:extLst>
              <a:ext uri="{FF2B5EF4-FFF2-40B4-BE49-F238E27FC236}">
                <a16:creationId xmlns:a16="http://schemas.microsoft.com/office/drawing/2014/main" id="{C3104FA7-0413-956D-7F2D-EDAF23008E43}"/>
              </a:ext>
            </a:extLst>
          </p:cNvPr>
          <p:cNvSpPr>
            <a:spLocks noGrp="1"/>
          </p:cNvSpPr>
          <p:nvPr>
            <p:ph type="pic" sz="quarter" idx="14"/>
          </p:nvPr>
        </p:nvSpPr>
        <p:spPr/>
        <p:txBody>
          <a:bodyPr/>
          <a:lstStyle/>
          <a:p>
            <a:endParaRPr lang="en-US" dirty="0"/>
          </a:p>
        </p:txBody>
      </p:sp>
      <p:sp>
        <p:nvSpPr>
          <p:cNvPr id="5" name="Slide Number Placeholder 4">
            <a:extLst>
              <a:ext uri="{FF2B5EF4-FFF2-40B4-BE49-F238E27FC236}">
                <a16:creationId xmlns:a16="http://schemas.microsoft.com/office/drawing/2014/main" id="{7A3B2422-E265-68B5-4C4B-ADF20483EF6D}"/>
              </a:ext>
            </a:extLst>
          </p:cNvPr>
          <p:cNvSpPr>
            <a:spLocks noGrp="1"/>
          </p:cNvSpPr>
          <p:nvPr>
            <p:ph type="sldNum" sz="quarter" idx="10"/>
          </p:nvPr>
        </p:nvSpPr>
        <p:spPr/>
        <p:txBody>
          <a:bodyPr/>
          <a:lstStyle/>
          <a:p>
            <a:fld id="{48F63A3B-78C7-47BE-AE5E-E10140E04643}" type="slidenum">
              <a:rPr lang="en-US" smtClean="0"/>
              <a:pPr/>
              <a:t>7</a:t>
            </a:fld>
            <a:endParaRPr lang="en-US" dirty="0"/>
          </a:p>
        </p:txBody>
      </p:sp>
      <p:pic>
        <p:nvPicPr>
          <p:cNvPr id="5122" name="Picture 2" descr="Tools of the Trade: Postman">
            <a:extLst>
              <a:ext uri="{FF2B5EF4-FFF2-40B4-BE49-F238E27FC236}">
                <a16:creationId xmlns:a16="http://schemas.microsoft.com/office/drawing/2014/main" id="{8DD3AAEA-2B3B-EA67-87E6-8B2DD34CA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183" y="2266552"/>
            <a:ext cx="1394182" cy="12529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earn RESTAssured from Experts | RESTAssured Certification and Training |  SpringPeople">
            <a:extLst>
              <a:ext uri="{FF2B5EF4-FFF2-40B4-BE49-F238E27FC236}">
                <a16:creationId xmlns:a16="http://schemas.microsoft.com/office/drawing/2014/main" id="{48B7026E-C5AF-6C42-EFFF-9985DE439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1986" y="3854431"/>
            <a:ext cx="1183148" cy="14261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utorial on TestNG with Examples ...">
            <a:extLst>
              <a:ext uri="{FF2B5EF4-FFF2-40B4-BE49-F238E27FC236}">
                <a16:creationId xmlns:a16="http://schemas.microsoft.com/office/drawing/2014/main" id="{F93B43C9-307F-3CD4-BCA5-3BD9AB3C6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755" y="5785218"/>
            <a:ext cx="1381610" cy="77628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llure Framework · GitHub">
            <a:extLst>
              <a:ext uri="{FF2B5EF4-FFF2-40B4-BE49-F238E27FC236}">
                <a16:creationId xmlns:a16="http://schemas.microsoft.com/office/drawing/2014/main" id="{E32F9CDC-15B8-6E22-BDA5-4ADA757EC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467" y="3519551"/>
            <a:ext cx="1252999" cy="12529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New to IntelliJ IDEA? Me Too. - Helen Scott">
            <a:extLst>
              <a:ext uri="{FF2B5EF4-FFF2-40B4-BE49-F238E27FC236}">
                <a16:creationId xmlns:a16="http://schemas.microsoft.com/office/drawing/2014/main" id="{AAC9FFAF-101A-5C89-DD30-2917601CE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477" y="3712147"/>
            <a:ext cx="961103" cy="96110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Oracle Java Technologies | Oracle">
            <a:extLst>
              <a:ext uri="{FF2B5EF4-FFF2-40B4-BE49-F238E27FC236}">
                <a16:creationId xmlns:a16="http://schemas.microsoft.com/office/drawing/2014/main" id="{87C436F9-FC3C-9CF7-E998-B3CB2165D2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3685" y="4980208"/>
            <a:ext cx="2700781" cy="151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04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FD99-7499-5577-973C-3F6E4DFC1FDA}"/>
              </a:ext>
            </a:extLst>
          </p:cNvPr>
          <p:cNvSpPr>
            <a:spLocks noGrp="1"/>
          </p:cNvSpPr>
          <p:nvPr>
            <p:ph type="title"/>
          </p:nvPr>
        </p:nvSpPr>
        <p:spPr/>
        <p:txBody>
          <a:bodyPr/>
          <a:lstStyle/>
          <a:p>
            <a:r>
              <a:rPr lang="en-US" dirty="0"/>
              <a:t>Tests Performed</a:t>
            </a:r>
          </a:p>
        </p:txBody>
      </p:sp>
      <p:sp>
        <p:nvSpPr>
          <p:cNvPr id="3" name="Content Placeholder 2">
            <a:extLst>
              <a:ext uri="{FF2B5EF4-FFF2-40B4-BE49-F238E27FC236}">
                <a16:creationId xmlns:a16="http://schemas.microsoft.com/office/drawing/2014/main" id="{7F7F70F7-9339-C009-BD8A-92EF1BEF6A5C}"/>
              </a:ext>
            </a:extLst>
          </p:cNvPr>
          <p:cNvSpPr>
            <a:spLocks noGrp="1"/>
          </p:cNvSpPr>
          <p:nvPr>
            <p:ph idx="1"/>
          </p:nvPr>
        </p:nvSpPr>
        <p:spPr/>
        <p:txBody>
          <a:bodyPr>
            <a:normAutofit fontScale="92500" lnSpcReduction="10000"/>
          </a:bodyPr>
          <a:lstStyle/>
          <a:p>
            <a:r>
              <a:rPr lang="en-US" dirty="0"/>
              <a:t>Tests performed are mainly</a:t>
            </a:r>
          </a:p>
          <a:p>
            <a:pPr marL="342900" indent="-342900">
              <a:buFont typeface="Arial" panose="020B0604020202020204" pitchFamily="34" charset="0"/>
              <a:buChar char="•"/>
            </a:pPr>
            <a:r>
              <a:rPr lang="en-US" dirty="0"/>
              <a:t>Functional Testing</a:t>
            </a:r>
          </a:p>
          <a:p>
            <a:pPr marL="690372" lvl="1" indent="-342900"/>
            <a:r>
              <a:rPr lang="en-US" dirty="0"/>
              <a:t>Verification of Response codes</a:t>
            </a:r>
          </a:p>
          <a:p>
            <a:pPr marL="690372" lvl="1" indent="-342900"/>
            <a:r>
              <a:rPr lang="en-US" dirty="0"/>
              <a:t>Validation of </a:t>
            </a:r>
            <a:r>
              <a:rPr lang="en-US" dirty="0" err="1"/>
              <a:t>json</a:t>
            </a:r>
            <a:r>
              <a:rPr lang="en-US" dirty="0"/>
              <a:t> files received</a:t>
            </a:r>
          </a:p>
          <a:p>
            <a:pPr marL="342900" indent="-342900">
              <a:buFont typeface="Arial" panose="020B0604020202020204" pitchFamily="34" charset="0"/>
              <a:buChar char="•"/>
            </a:pPr>
            <a:r>
              <a:rPr lang="en-US" dirty="0"/>
              <a:t>Non-Functional Testing (Performance)</a:t>
            </a:r>
          </a:p>
          <a:p>
            <a:pPr marL="690372" lvl="1" indent="-342900"/>
            <a:r>
              <a:rPr lang="en-US" dirty="0"/>
              <a:t>Response time</a:t>
            </a:r>
          </a:p>
          <a:p>
            <a:pPr marL="690372" lvl="1" indent="-342900"/>
            <a:r>
              <a:rPr lang="en-US" dirty="0"/>
              <a:t>Accessibility</a:t>
            </a:r>
          </a:p>
          <a:p>
            <a:pPr marL="690372" lvl="1" indent="-342900"/>
            <a:endParaRPr lang="en-US" dirty="0"/>
          </a:p>
        </p:txBody>
      </p:sp>
      <p:sp>
        <p:nvSpPr>
          <p:cNvPr id="4" name="Slide Number Placeholder 3">
            <a:extLst>
              <a:ext uri="{FF2B5EF4-FFF2-40B4-BE49-F238E27FC236}">
                <a16:creationId xmlns:a16="http://schemas.microsoft.com/office/drawing/2014/main" id="{5133FD14-31F5-C02C-72CB-313304605406}"/>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3548017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4" name="Summary Zoom 3">
                <a:extLst>
                  <a:ext uri="{FF2B5EF4-FFF2-40B4-BE49-F238E27FC236}">
                    <a16:creationId xmlns:a16="http://schemas.microsoft.com/office/drawing/2014/main" id="{51B39C30-3B87-5D4A-5F37-7B99E2687B87}"/>
                  </a:ext>
                </a:extLst>
              </p:cNvPr>
              <p:cNvGraphicFramePr>
                <a:graphicFrameLocks noChangeAspect="1"/>
              </p:cNvGraphicFramePr>
              <p:nvPr>
                <p:extLst>
                  <p:ext uri="{D42A27DB-BD31-4B8C-83A1-F6EECF244321}">
                    <p14:modId xmlns:p14="http://schemas.microsoft.com/office/powerpoint/2010/main" val="1142712764"/>
                  </p:ext>
                </p:extLst>
              </p:nvPr>
            </p:nvGraphicFramePr>
            <p:xfrm>
              <a:off x="0" y="87671"/>
              <a:ext cx="12192000" cy="6773334"/>
            </p:xfrm>
            <a:graphic>
              <a:graphicData uri="http://schemas.microsoft.com/office/powerpoint/2016/summaryzoom">
                <psuz:summaryZm>
                  <psuz:summaryZmObj sectionId="{9AC901A7-020E-4FFC-8C52-10C4A23D8FDB}" offsetFactorX="-1613" offsetFactorY="-15771">
                    <psuz:zmPr id="{77DCDB85-3B5C-49B2-A094-3AFDAC35A7D9}" transitionDur="1000">
                      <p166:blipFill xmlns:p166="http://schemas.microsoft.com/office/powerpoint/2016/6/main">
                        <a:blip r:embed="rId2"/>
                        <a:stretch>
                          <a:fillRect/>
                        </a:stretch>
                      </p166:blipFill>
                      <p166:spPr xmlns:p166="http://schemas.microsoft.com/office/powerpoint/2016/6/main">
                        <a:xfrm>
                          <a:off x="413446" y="936222"/>
                          <a:ext cx="3657600" cy="2057400"/>
                        </a:xfrm>
                        <a:prstGeom prst="rect">
                          <a:avLst/>
                        </a:prstGeom>
                        <a:ln w="3175">
                          <a:solidFill>
                            <a:prstClr val="ltGray"/>
                          </a:solidFill>
                        </a:ln>
                      </p166:spPr>
                    </psuz:zmPr>
                  </psuz:summaryZmObj>
                  <psuz:summaryZmObj sectionId="{703775E6-4687-4972-83DB-E02D4FFC6D74}" offsetFactorX="90591" offsetFactorY="-11947">
                    <psuz:zmPr id="{4DFC9ACF-6E99-4846-B36B-1BA254B7DD5F}" transitionDur="1000">
                      <p166:blipFill xmlns:p166="http://schemas.microsoft.com/office/powerpoint/2016/6/main">
                        <a:blip r:embed="rId3"/>
                        <a:stretch>
                          <a:fillRect/>
                        </a:stretch>
                      </p166:blipFill>
                      <p166:spPr xmlns:p166="http://schemas.microsoft.com/office/powerpoint/2016/6/main">
                        <a:xfrm>
                          <a:off x="7580671" y="1014880"/>
                          <a:ext cx="3657600" cy="2057400"/>
                        </a:xfrm>
                        <a:prstGeom prst="rect">
                          <a:avLst/>
                        </a:prstGeom>
                        <a:ln w="3175">
                          <a:solidFill>
                            <a:prstClr val="ltGray"/>
                          </a:solidFill>
                        </a:ln>
                      </p166:spPr>
                    </psuz:zmPr>
                  </psuz:summaryZmObj>
                  <psuz:summaryZmObj sectionId="{FB61A374-27E1-4439-BAAD-1717BA811DC9}" offsetFactorX="-209933" offsetFactorY="158776">
                    <psuz:zmPr id="{859E6819-532D-4F2B-9551-5F12AD7376EB}" transitionDur="1000">
                      <p166:blipFill xmlns:p166="http://schemas.microsoft.com/office/powerpoint/2016/6/main">
                        <a:blip r:embed="rId4"/>
                        <a:stretch>
                          <a:fillRect/>
                        </a:stretch>
                      </p166:blipFill>
                      <p166:spPr xmlns:p166="http://schemas.microsoft.com/office/powerpoint/2016/6/main">
                        <a:xfrm>
                          <a:off x="383458" y="4527344"/>
                          <a:ext cx="3657600" cy="2057400"/>
                        </a:xfrm>
                        <a:prstGeom prst="rect">
                          <a:avLst/>
                        </a:prstGeom>
                        <a:ln w="3175">
                          <a:solidFill>
                            <a:prstClr val="ltGray"/>
                          </a:solidFill>
                        </a:ln>
                      </p166:spPr>
                    </psuz:zmPr>
                  </psuz:summaryZmObj>
                  <psuz:summaryZmObj sectionId="{593A759C-00B6-44CB-9515-339B1D28A224}" offsetFactorX="102271" offsetFactorY="52109">
                    <psuz:zmPr id="{DFE676CA-69AE-4F58-B700-C4548CBC557F}" transitionDur="1000">
                      <p166:blipFill xmlns:p166="http://schemas.microsoft.com/office/powerpoint/2016/6/main">
                        <a:blip r:embed="rId5"/>
                        <a:stretch>
                          <a:fillRect/>
                        </a:stretch>
                      </p166:blipFill>
                      <p166:spPr xmlns:p166="http://schemas.microsoft.com/office/powerpoint/2016/6/main">
                        <a:xfrm>
                          <a:off x="4213122" y="4527344"/>
                          <a:ext cx="3657600" cy="2057400"/>
                        </a:xfrm>
                        <a:prstGeom prst="rect">
                          <a:avLst/>
                        </a:prstGeom>
                        <a:ln w="3175">
                          <a:solidFill>
                            <a:prstClr val="ltGray"/>
                          </a:solidFill>
                        </a:ln>
                      </p166:spPr>
                    </psuz:zmPr>
                  </psuz:summaryZmObj>
                  <psuz:summaryZmObj sectionId="{C3BF2357-EB42-4F43-A7A8-8556C5FCFCB2}" offsetFactorX="108871" offsetFactorY="52109">
                    <psuz:zmPr id="{4D3C72F0-5EC7-46E2-9D5E-3B0BDD75379E}" transitionDur="1000">
                      <p166:blipFill xmlns:p166="http://schemas.microsoft.com/office/powerpoint/2016/6/main">
                        <a:blip r:embed="rId6"/>
                        <a:stretch>
                          <a:fillRect/>
                        </a:stretch>
                      </p166:blipFill>
                      <p166:spPr xmlns:p166="http://schemas.microsoft.com/office/powerpoint/2016/6/main">
                        <a:xfrm>
                          <a:off x="8249264" y="4527344"/>
                          <a:ext cx="3657600" cy="2057400"/>
                        </a:xfrm>
                        <a:prstGeom prst="rect">
                          <a:avLst/>
                        </a:prstGeom>
                        <a:ln w="3175">
                          <a:solidFill>
                            <a:prstClr val="ltGray"/>
                          </a:solidFill>
                        </a:ln>
                      </p166:spPr>
                    </psuz:zmPr>
                  </psuz:summaryZmObj>
                  <psuz:gridLayout/>
                </psuz:summaryZm>
              </a:graphicData>
            </a:graphic>
          </p:graphicFrame>
        </mc:Choice>
        <mc:Fallback>
          <p:grpSp>
            <p:nvGrpSpPr>
              <p:cNvPr id="4" name="Summary Zoom 3">
                <a:extLst>
                  <a:ext uri="{FF2B5EF4-FFF2-40B4-BE49-F238E27FC236}">
                    <a16:creationId xmlns:a16="http://schemas.microsoft.com/office/drawing/2014/main" id="{51B39C30-3B87-5D4A-5F37-7B99E2687B87}"/>
                  </a:ext>
                </a:extLst>
              </p:cNvPr>
              <p:cNvGrpSpPr>
                <a:grpSpLocks noGrp="1" noUngrp="1" noRot="1" noChangeAspect="1" noMove="1" noResize="1"/>
              </p:cNvGrpSpPr>
              <p:nvPr/>
            </p:nvGrpSpPr>
            <p:grpSpPr>
              <a:xfrm>
                <a:off x="0" y="87671"/>
                <a:ext cx="12192000" cy="6773334"/>
                <a:chOff x="0" y="87671"/>
                <a:chExt cx="12192000" cy="6773334"/>
              </a:xfrm>
            </p:grpSpPr>
            <p:pic>
              <p:nvPicPr>
                <p:cNvPr id="29" name="Picture 29">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13446" y="1023893"/>
                  <a:ext cx="3657600" cy="2057400"/>
                </a:xfrm>
                <a:prstGeom prst="rect">
                  <a:avLst/>
                </a:prstGeom>
                <a:ln w="3175">
                  <a:solidFill>
                    <a:prstClr val="ltGray"/>
                  </a:solidFill>
                </a:ln>
              </p:spPr>
            </p:pic>
            <p:pic>
              <p:nvPicPr>
                <p:cNvPr id="30" name="Picture 30">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7580671" y="1102551"/>
                  <a:ext cx="3657600" cy="2057400"/>
                </a:xfrm>
                <a:prstGeom prst="rect">
                  <a:avLst/>
                </a:prstGeom>
                <a:ln w="3175">
                  <a:solidFill>
                    <a:prstClr val="ltGray"/>
                  </a:solidFill>
                </a:ln>
              </p:spPr>
            </p:pic>
            <p:pic>
              <p:nvPicPr>
                <p:cNvPr id="31" name="Picture 31">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3458" y="4615015"/>
                  <a:ext cx="3657600" cy="2057400"/>
                </a:xfrm>
                <a:prstGeom prst="rect">
                  <a:avLst/>
                </a:prstGeom>
                <a:ln w="3175">
                  <a:solidFill>
                    <a:prstClr val="ltGray"/>
                  </a:solidFill>
                </a:ln>
              </p:spPr>
            </p:pic>
            <p:pic>
              <p:nvPicPr>
                <p:cNvPr id="32" name="Picture 32">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213122" y="4615015"/>
                  <a:ext cx="3657600" cy="2057400"/>
                </a:xfrm>
                <a:prstGeom prst="rect">
                  <a:avLst/>
                </a:prstGeom>
                <a:ln w="3175">
                  <a:solidFill>
                    <a:prstClr val="ltGray"/>
                  </a:solidFill>
                </a:ln>
              </p:spPr>
            </p:pic>
            <p:pic>
              <p:nvPicPr>
                <p:cNvPr id="33" name="Picture 33">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249264" y="4615015"/>
                  <a:ext cx="3657600" cy="2057400"/>
                </a:xfrm>
                <a:prstGeom prst="rect">
                  <a:avLst/>
                </a:prstGeom>
                <a:ln w="3175">
                  <a:solidFill>
                    <a:prstClr val="ltGray"/>
                  </a:solidFill>
                </a:ln>
              </p:spPr>
            </p:pic>
          </p:grpSp>
        </mc:Fallback>
      </mc:AlternateContent>
      <p:sp>
        <p:nvSpPr>
          <p:cNvPr id="5" name="Title 1">
            <a:extLst>
              <a:ext uri="{FF2B5EF4-FFF2-40B4-BE49-F238E27FC236}">
                <a16:creationId xmlns:a16="http://schemas.microsoft.com/office/drawing/2014/main" id="{89C0960F-F26D-E02A-EA94-FC5EE604E660}"/>
              </a:ext>
            </a:extLst>
          </p:cNvPr>
          <p:cNvSpPr txBox="1">
            <a:spLocks/>
          </p:cNvSpPr>
          <p:nvPr/>
        </p:nvSpPr>
        <p:spPr>
          <a:xfrm>
            <a:off x="3377380" y="2926325"/>
            <a:ext cx="5083277" cy="774290"/>
          </a:xfrm>
          <a:prstGeom prst="rect">
            <a:avLst/>
          </a:prstGeom>
        </p:spPr>
        <p:txBody>
          <a:bodyPr/>
          <a:lst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a:lstStyle>
          <a:p>
            <a:r>
              <a:rPr lang="en-US" dirty="0"/>
              <a:t>Endpoints</a:t>
            </a:r>
          </a:p>
        </p:txBody>
      </p:sp>
      <p:cxnSp>
        <p:nvCxnSpPr>
          <p:cNvPr id="7" name="Straight Arrow Connector 6">
            <a:extLst>
              <a:ext uri="{FF2B5EF4-FFF2-40B4-BE49-F238E27FC236}">
                <a16:creationId xmlns:a16="http://schemas.microsoft.com/office/drawing/2014/main" id="{F3E2C569-5992-85B7-F61A-3CD094FB6BA7}"/>
              </a:ext>
            </a:extLst>
          </p:cNvPr>
          <p:cNvCxnSpPr/>
          <p:nvPr/>
        </p:nvCxnSpPr>
        <p:spPr>
          <a:xfrm flipH="1" flipV="1">
            <a:off x="3873910" y="2241755"/>
            <a:ext cx="678425" cy="580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8446F3-1AE7-4D75-CE26-D4AE6C163ECF}"/>
              </a:ext>
            </a:extLst>
          </p:cNvPr>
          <p:cNvCxnSpPr>
            <a:cxnSpLocks/>
          </p:cNvCxnSpPr>
          <p:nvPr/>
        </p:nvCxnSpPr>
        <p:spPr>
          <a:xfrm flipV="1">
            <a:off x="7216877" y="2408903"/>
            <a:ext cx="550607" cy="41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C95AC1-C1CC-922E-59DA-B718C567BB80}"/>
              </a:ext>
            </a:extLst>
          </p:cNvPr>
          <p:cNvCxnSpPr>
            <a:cxnSpLocks/>
          </p:cNvCxnSpPr>
          <p:nvPr/>
        </p:nvCxnSpPr>
        <p:spPr>
          <a:xfrm flipH="1">
            <a:off x="3645311" y="3700615"/>
            <a:ext cx="739876" cy="80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AB0A55-BB0A-575C-4517-B283150256B9}"/>
              </a:ext>
            </a:extLst>
          </p:cNvPr>
          <p:cNvCxnSpPr>
            <a:cxnSpLocks/>
          </p:cNvCxnSpPr>
          <p:nvPr/>
        </p:nvCxnSpPr>
        <p:spPr>
          <a:xfrm>
            <a:off x="5742039" y="3700615"/>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7DEE04-91DA-D00D-378C-F77FA067EF42}"/>
              </a:ext>
            </a:extLst>
          </p:cNvPr>
          <p:cNvCxnSpPr>
            <a:cxnSpLocks/>
          </p:cNvCxnSpPr>
          <p:nvPr/>
        </p:nvCxnSpPr>
        <p:spPr>
          <a:xfrm>
            <a:off x="7492180" y="3588774"/>
            <a:ext cx="1278194"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ez="http://schemas.microsoft.com/office/powerpoint/2016/sectionzoom" Requires="psez">
          <p:graphicFrame>
            <p:nvGraphicFramePr>
              <p:cNvPr id="28" name="Section Zoom 27">
                <a:extLst>
                  <a:ext uri="{FF2B5EF4-FFF2-40B4-BE49-F238E27FC236}">
                    <a16:creationId xmlns:a16="http://schemas.microsoft.com/office/drawing/2014/main" id="{56FFF1B5-3B7B-D55B-05F8-71DC9ACCF00E}"/>
                  </a:ext>
                </a:extLst>
              </p:cNvPr>
              <p:cNvGraphicFramePr>
                <a:graphicFrameLocks noChangeAspect="1"/>
              </p:cNvGraphicFramePr>
              <p:nvPr>
                <p:extLst>
                  <p:ext uri="{D42A27DB-BD31-4B8C-83A1-F6EECF244321}">
                    <p14:modId xmlns:p14="http://schemas.microsoft.com/office/powerpoint/2010/main" val="126487909"/>
                  </p:ext>
                </p:extLst>
              </p:nvPr>
            </p:nvGraphicFramePr>
            <p:xfrm>
              <a:off x="4218039" y="651388"/>
              <a:ext cx="3048000" cy="1714500"/>
            </p:xfrm>
            <a:graphic>
              <a:graphicData uri="http://schemas.microsoft.com/office/powerpoint/2016/sectionzoom">
                <psez:sectionZm>
                  <psez:sectionZmObj sectionId="{CF0BE5F5-91FF-475D-A252-72F3FA8AEA0B}">
                    <psez:zmPr id="{3CDA85F2-FD7E-40F7-BB9F-7675F638D4C7}"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28" name="Section Zoom 27">
                <a:hlinkClick r:id="rId13" action="ppaction://hlinksldjump"/>
                <a:extLst>
                  <a:ext uri="{FF2B5EF4-FFF2-40B4-BE49-F238E27FC236}">
                    <a16:creationId xmlns:a16="http://schemas.microsoft.com/office/drawing/2014/main" id="{56FFF1B5-3B7B-D55B-05F8-71DC9ACCF00E}"/>
                  </a:ext>
                </a:extLst>
              </p:cNvPr>
              <p:cNvPicPr>
                <a:picLocks noGrp="1" noRot="1" noChangeAspect="1" noMove="1" noResize="1" noEditPoints="1" noAdjustHandles="1" noChangeArrowheads="1" noChangeShapeType="1"/>
              </p:cNvPicPr>
              <p:nvPr/>
            </p:nvPicPr>
            <p:blipFill>
              <a:blip r:embed="rId12"/>
              <a:stretch>
                <a:fillRect/>
              </a:stretch>
            </p:blipFill>
            <p:spPr>
              <a:xfrm>
                <a:off x="4218039" y="651388"/>
                <a:ext cx="3048000" cy="1714500"/>
              </a:xfrm>
              <a:prstGeom prst="rect">
                <a:avLst/>
              </a:prstGeom>
            </p:spPr>
          </p:pic>
        </mc:Fallback>
      </mc:AlternateContent>
    </p:spTree>
    <p:extLst>
      <p:ext uri="{BB962C8B-B14F-4D97-AF65-F5344CB8AC3E}">
        <p14:creationId xmlns:p14="http://schemas.microsoft.com/office/powerpoint/2010/main" val="77219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{8F4C1F13-A78B-489C-ADCE-22C94677C700}tf78438558_win32</Template>
  <TotalTime>43083</TotalTime>
  <Words>616</Words>
  <Application>Microsoft Office PowerPoint</Application>
  <PresentationFormat>Widescreen</PresentationFormat>
  <Paragraphs>155</Paragraphs>
  <Slides>48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Arial Black</vt:lpstr>
      <vt:lpstr>Calibri</vt:lpstr>
      <vt:lpstr>Sabon Next LT</vt:lpstr>
      <vt:lpstr>Custom</vt:lpstr>
      <vt:lpstr>API Testing Project</vt:lpstr>
      <vt:lpstr>agenda</vt:lpstr>
      <vt:lpstr>What is An API?</vt:lpstr>
      <vt:lpstr>What is Rest API?</vt:lpstr>
      <vt:lpstr>Why are we Testing API?</vt:lpstr>
      <vt:lpstr>Project Website</vt:lpstr>
      <vt:lpstr>Tools used</vt:lpstr>
      <vt:lpstr>Tests Performed</vt:lpstr>
      <vt:lpstr>PowerPoint Presentation</vt:lpstr>
      <vt:lpstr>Activities</vt:lpstr>
      <vt:lpstr>Test Cases</vt:lpstr>
      <vt:lpstr>PostMAn Execution</vt:lpstr>
      <vt:lpstr>Example of a Valid Testcase(Get)</vt:lpstr>
      <vt:lpstr>Example of an inValid Testcase(get)</vt:lpstr>
      <vt:lpstr>Example of a valid Testcase(Post)</vt:lpstr>
      <vt:lpstr>Example of a valid Testcase(Put)</vt:lpstr>
      <vt:lpstr>Example of a faild testcase</vt:lpstr>
      <vt:lpstr>Restassured Valid Testcase example(GET)</vt:lpstr>
      <vt:lpstr>Restassured faild Testcase example(Delete)</vt:lpstr>
      <vt:lpstr>Restassured valid Testcase example(Post)</vt:lpstr>
      <vt:lpstr>Restassured Testcases executed</vt:lpstr>
      <vt:lpstr>Bug Report</vt:lpstr>
      <vt:lpstr>Authors</vt:lpstr>
      <vt:lpstr>Test Cases</vt:lpstr>
      <vt:lpstr>PostMAn Execution</vt:lpstr>
      <vt:lpstr>Restassured Testcases executed</vt:lpstr>
      <vt:lpstr>Bug Report</vt:lpstr>
      <vt:lpstr>Books</vt:lpstr>
      <vt:lpstr>Test Cases</vt:lpstr>
      <vt:lpstr>PostMAn Execution</vt:lpstr>
      <vt:lpstr>Restassured Testcases executed</vt:lpstr>
      <vt:lpstr>Bug Report</vt:lpstr>
      <vt:lpstr>Coverphotos</vt:lpstr>
      <vt:lpstr>Test Cases</vt:lpstr>
      <vt:lpstr>PostMAn Execution</vt:lpstr>
      <vt:lpstr>Restassured Testcases executed</vt:lpstr>
      <vt:lpstr>Bug Report</vt:lpstr>
      <vt:lpstr>Users</vt:lpstr>
      <vt:lpstr>Test Cases</vt:lpstr>
      <vt:lpstr>PostMAn Execution</vt:lpstr>
      <vt:lpstr>Restassured Testcases executed</vt:lpstr>
      <vt:lpstr>Bug Report</vt:lpstr>
      <vt:lpstr>PowerPoint Presentation</vt:lpstr>
      <vt:lpstr>Project Video</vt:lpstr>
      <vt:lpstr>Allure REport</vt:lpstr>
      <vt:lpstr>Test Completion Report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Ali Ihab Mokhtar Zaki Saleh 17p8097</dc:creator>
  <cp:lastModifiedBy>Ali Ihab Mokhtar Zaki Saleh 17p8097</cp:lastModifiedBy>
  <cp:revision>5</cp:revision>
  <dcterms:created xsi:type="dcterms:W3CDTF">2024-10-11T17:21:35Z</dcterms:created>
  <dcterms:modified xsi:type="dcterms:W3CDTF">2024-11-10T15:24:41Z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